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8" r:id="rId3"/>
    <p:sldId id="302" r:id="rId4"/>
    <p:sldId id="309" r:id="rId5"/>
    <p:sldId id="304" r:id="rId6"/>
    <p:sldId id="310" r:id="rId7"/>
    <p:sldId id="306" r:id="rId8"/>
    <p:sldId id="311" r:id="rId9"/>
    <p:sldId id="305" r:id="rId10"/>
    <p:sldId id="303" r:id="rId11"/>
    <p:sldId id="312" r:id="rId12"/>
    <p:sldId id="307" r:id="rId13"/>
    <p:sldId id="314" r:id="rId14"/>
    <p:sldId id="313" r:id="rId15"/>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00FF"/>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p:scale>
          <a:sx n="61" d="100"/>
          <a:sy n="61" d="100"/>
        </p:scale>
        <p:origin x="1110"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1/31/2025</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‹Nr.›</a:t>
            </a:fld>
            <a:endParaRPr lang="en-US"/>
          </a:p>
        </p:txBody>
      </p:sp>
    </p:spTree>
    <p:extLst>
      <p:ext uri="{BB962C8B-B14F-4D97-AF65-F5344CB8AC3E}">
        <p14:creationId xmlns:p14="http://schemas.microsoft.com/office/powerpoint/2010/main" val="194995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1/31/2025</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‹Nr.›</a:t>
            </a:fld>
            <a:endParaRPr lang="en-US"/>
          </a:p>
        </p:txBody>
      </p:sp>
    </p:spTree>
    <p:extLst>
      <p:ext uri="{BB962C8B-B14F-4D97-AF65-F5344CB8AC3E}">
        <p14:creationId xmlns:p14="http://schemas.microsoft.com/office/powerpoint/2010/main" val="3122870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1/31/2025</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‹Nr.›</a:t>
            </a:fld>
            <a:endParaRPr lang="en-US"/>
          </a:p>
        </p:txBody>
      </p:sp>
    </p:spTree>
    <p:extLst>
      <p:ext uri="{BB962C8B-B14F-4D97-AF65-F5344CB8AC3E}">
        <p14:creationId xmlns:p14="http://schemas.microsoft.com/office/powerpoint/2010/main" val="405976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1/31/2025</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‹Nr.›</a:t>
            </a:fld>
            <a:endParaRPr lang="en-US"/>
          </a:p>
        </p:txBody>
      </p:sp>
    </p:spTree>
    <p:extLst>
      <p:ext uri="{BB962C8B-B14F-4D97-AF65-F5344CB8AC3E}">
        <p14:creationId xmlns:p14="http://schemas.microsoft.com/office/powerpoint/2010/main" val="2040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1/31/2025</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‹Nr.›</a:t>
            </a:fld>
            <a:endParaRPr lang="en-US"/>
          </a:p>
        </p:txBody>
      </p:sp>
    </p:spTree>
    <p:extLst>
      <p:ext uri="{BB962C8B-B14F-4D97-AF65-F5344CB8AC3E}">
        <p14:creationId xmlns:p14="http://schemas.microsoft.com/office/powerpoint/2010/main" val="2549044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1/31/2025</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‹Nr.›</a:t>
            </a:fld>
            <a:endParaRPr lang="en-US"/>
          </a:p>
        </p:txBody>
      </p:sp>
    </p:spTree>
    <p:extLst>
      <p:ext uri="{BB962C8B-B14F-4D97-AF65-F5344CB8AC3E}">
        <p14:creationId xmlns:p14="http://schemas.microsoft.com/office/powerpoint/2010/main" val="1839926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1/31/2025</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‹Nr.›</a:t>
            </a:fld>
            <a:endParaRPr lang="en-US"/>
          </a:p>
        </p:txBody>
      </p:sp>
    </p:spTree>
    <p:extLst>
      <p:ext uri="{BB962C8B-B14F-4D97-AF65-F5344CB8AC3E}">
        <p14:creationId xmlns:p14="http://schemas.microsoft.com/office/powerpoint/2010/main" val="2776446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1/31/2025</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‹Nr.›</a:t>
            </a:fld>
            <a:endParaRPr lang="en-US"/>
          </a:p>
        </p:txBody>
      </p:sp>
    </p:spTree>
    <p:extLst>
      <p:ext uri="{BB962C8B-B14F-4D97-AF65-F5344CB8AC3E}">
        <p14:creationId xmlns:p14="http://schemas.microsoft.com/office/powerpoint/2010/main" val="3148395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1/31/2025</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‹Nr.›</a:t>
            </a:fld>
            <a:endParaRPr lang="en-US"/>
          </a:p>
        </p:txBody>
      </p:sp>
    </p:spTree>
    <p:extLst>
      <p:ext uri="{BB962C8B-B14F-4D97-AF65-F5344CB8AC3E}">
        <p14:creationId xmlns:p14="http://schemas.microsoft.com/office/powerpoint/2010/main" val="1919292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1/31/2025</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‹Nr.›</a:t>
            </a:fld>
            <a:endParaRPr lang="en-US"/>
          </a:p>
        </p:txBody>
      </p:sp>
    </p:spTree>
    <p:extLst>
      <p:ext uri="{BB962C8B-B14F-4D97-AF65-F5344CB8AC3E}">
        <p14:creationId xmlns:p14="http://schemas.microsoft.com/office/powerpoint/2010/main" val="2499062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1/31/2025</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‹Nr.›</a:t>
            </a:fld>
            <a:endParaRPr lang="en-US"/>
          </a:p>
        </p:txBody>
      </p:sp>
    </p:spTree>
    <p:extLst>
      <p:ext uri="{BB962C8B-B14F-4D97-AF65-F5344CB8AC3E}">
        <p14:creationId xmlns:p14="http://schemas.microsoft.com/office/powerpoint/2010/main" val="1063252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1/31/2025</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‹Nr.›</a:t>
            </a:fld>
            <a:endParaRPr lang="en-US"/>
          </a:p>
        </p:txBody>
      </p:sp>
    </p:spTree>
    <p:extLst>
      <p:ext uri="{BB962C8B-B14F-4D97-AF65-F5344CB8AC3E}">
        <p14:creationId xmlns:p14="http://schemas.microsoft.com/office/powerpoint/2010/main" val="2644305011"/>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1104899" y="2355112"/>
            <a:ext cx="5115792" cy="3237615"/>
          </a:xfrm>
        </p:spPr>
        <p:txBody>
          <a:bodyPr anchor="t">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300" b="0" u="none" strike="noStrike" cap="none" normalizeH="0" baseline="0" dirty="0">
                <a:ln>
                  <a:noFill/>
                </a:ln>
                <a:solidFill>
                  <a:schemeClr val="tx1"/>
                </a:solidFill>
                <a:effectLst/>
                <a:latin typeface="Univers 57 Condensed" panose="020B0606020202060204" pitchFamily="34" charset="0"/>
              </a:rPr>
              <a:t>Ihr Traum vom Wohnen in Strandnähe  ca. 2 km.</a:t>
            </a:r>
            <a:br>
              <a:rPr kumimoji="0" lang="de-DE" altLang="de-DE" sz="1300" b="0" u="none" strike="noStrike" cap="none" normalizeH="0" baseline="0" dirty="0">
                <a:ln>
                  <a:noFill/>
                </a:ln>
                <a:solidFill>
                  <a:schemeClr val="tx1"/>
                </a:solidFill>
                <a:effectLst/>
                <a:latin typeface="Univers 57 Condensed" panose="020B0606020202060204" pitchFamily="34" charset="0"/>
              </a:rPr>
            </a:br>
            <a:r>
              <a:rPr kumimoji="0" lang="de-DE" altLang="de-DE" sz="1300" b="0" u="none" strike="noStrike" cap="none" normalizeH="0" baseline="0" dirty="0">
                <a:ln>
                  <a:noFill/>
                </a:ln>
                <a:solidFill>
                  <a:schemeClr val="tx1"/>
                </a:solidFill>
                <a:effectLst/>
                <a:latin typeface="Univers 57 Condensed" panose="020B0606020202060204" pitchFamily="34" charset="0"/>
              </a:rPr>
              <a:t>Dieses architektonische Juwel besticht durch seine großzügige und durchdachte Raumaufteilung. Die zeitgemäße, geradlinige Architektur kombiniert Eleganz und Funktionalität und schafft eine angenehme Wohnatmosphäre.</a:t>
            </a:r>
            <a:br>
              <a:rPr kumimoji="0" lang="de-DE" altLang="de-DE" sz="1300" b="0" u="none" strike="noStrike" cap="none" normalizeH="0" baseline="0" dirty="0">
                <a:ln>
                  <a:noFill/>
                </a:ln>
                <a:solidFill>
                  <a:schemeClr val="tx1"/>
                </a:solidFill>
                <a:effectLst/>
                <a:latin typeface="Univers 57 Condensed" panose="020B0606020202060204" pitchFamily="34" charset="0"/>
              </a:rPr>
            </a:br>
            <a:br>
              <a:rPr kumimoji="0" lang="de-DE" altLang="de-DE" sz="1300" b="0" u="none" strike="noStrike" cap="none" normalizeH="0" baseline="0" dirty="0">
                <a:ln>
                  <a:noFill/>
                </a:ln>
                <a:solidFill>
                  <a:schemeClr val="tx1"/>
                </a:solidFill>
                <a:effectLst/>
                <a:latin typeface="Univers 57 Condensed" panose="020B0606020202060204" pitchFamily="34" charset="0"/>
              </a:rPr>
            </a:br>
            <a:r>
              <a:rPr kumimoji="0" lang="de-DE" altLang="de-DE" sz="1300" b="0" u="none" strike="noStrike" cap="none" normalizeH="0" baseline="0" dirty="0">
                <a:ln>
                  <a:noFill/>
                </a:ln>
                <a:solidFill>
                  <a:schemeClr val="tx1"/>
                </a:solidFill>
                <a:effectLst/>
                <a:latin typeface="Univers 57 Condensed" panose="020B0606020202060204" pitchFamily="34" charset="0"/>
              </a:rPr>
              <a:t>Gebaut nach deutschem Standard, erfüllt dieses Apartmenthaus höchste Ansprüche an Qualität und Nachhaltigkeit. </a:t>
            </a:r>
            <a:br>
              <a:rPr kumimoji="0" lang="de-DE" altLang="de-DE" sz="1300" b="0" u="none" strike="noStrike" cap="none" normalizeH="0" baseline="0" dirty="0">
                <a:ln>
                  <a:noFill/>
                </a:ln>
                <a:solidFill>
                  <a:schemeClr val="tx1"/>
                </a:solidFill>
                <a:effectLst/>
                <a:latin typeface="Univers 57 Condensed" panose="020B0606020202060204" pitchFamily="34" charset="0"/>
              </a:rPr>
            </a:br>
            <a:r>
              <a:rPr kumimoji="0" lang="de-DE" altLang="de-DE" sz="1300" b="0" u="none" strike="noStrike" cap="none" normalizeH="0" baseline="0" dirty="0">
                <a:ln>
                  <a:noFill/>
                </a:ln>
                <a:solidFill>
                  <a:schemeClr val="tx1"/>
                </a:solidFill>
                <a:effectLst/>
                <a:latin typeface="Univers 57 Condensed" panose="020B0606020202060204" pitchFamily="34" charset="0"/>
              </a:rPr>
              <a:t>Mit einer Energieeffizienzklasse A – nicht nur auf dem Papier – profitieren Sie von einem besonders niedrigen Energieverbrauch. Umweltbewusstsein steht hier im Mittelpunkt: Innovative Baumaterialien und energieeffiziente Technologien sorgen für ein nachhaltiges und zukunftssicheres Wohnkonzept.</a:t>
            </a:r>
            <a:br>
              <a:rPr kumimoji="0" lang="de-DE" altLang="de-DE" sz="1300" b="0" u="none" strike="noStrike" cap="none" normalizeH="0" baseline="0" dirty="0">
                <a:ln>
                  <a:noFill/>
                </a:ln>
                <a:solidFill>
                  <a:schemeClr val="tx1"/>
                </a:solidFill>
                <a:effectLst/>
                <a:latin typeface="Univers 57 Condensed" panose="020B0606020202060204" pitchFamily="34" charset="0"/>
              </a:rPr>
            </a:br>
            <a:br>
              <a:rPr kumimoji="0" lang="de-DE" altLang="de-DE" sz="1300" b="0" u="none" strike="noStrike" cap="none" normalizeH="0" baseline="0" dirty="0">
                <a:ln>
                  <a:noFill/>
                </a:ln>
                <a:solidFill>
                  <a:schemeClr val="tx1"/>
                </a:solidFill>
                <a:effectLst/>
                <a:latin typeface="Univers 57 Condensed" panose="020B0606020202060204" pitchFamily="34" charset="0"/>
              </a:rPr>
            </a:br>
            <a:r>
              <a:rPr kumimoji="0" lang="de-DE" altLang="de-DE" sz="1300" b="0" u="none" strike="noStrike" cap="none" normalizeH="0" baseline="0" dirty="0">
                <a:ln>
                  <a:noFill/>
                </a:ln>
                <a:solidFill>
                  <a:schemeClr val="tx1"/>
                </a:solidFill>
                <a:effectLst/>
                <a:latin typeface="Univers 57 Condensed" panose="020B0606020202060204" pitchFamily="34" charset="0"/>
              </a:rPr>
              <a:t>Bei der Bauweise wird besonderer Wert auf Langlebigkeit und Komfort gelegt. Hochwertige Materialien und erstklassige Verarbeitung garantieren ein Wohngefühl auf höchstem Niveau.</a:t>
            </a:r>
            <a:br>
              <a:rPr kumimoji="0" lang="de-DE" altLang="de-DE" sz="1300" b="0" u="none" strike="noStrike" cap="none" normalizeH="0" baseline="0" dirty="0">
                <a:ln>
                  <a:noFill/>
                </a:ln>
                <a:solidFill>
                  <a:schemeClr val="tx1"/>
                </a:solidFill>
                <a:effectLst/>
                <a:latin typeface="Univers 57 Condensed" panose="020B0606020202060204" pitchFamily="34" charset="0"/>
              </a:rPr>
            </a:br>
            <a:br>
              <a:rPr kumimoji="0" lang="de-DE" altLang="de-DE" sz="1300" b="0" u="none" strike="noStrike" cap="none" normalizeH="0" baseline="0" dirty="0">
                <a:ln>
                  <a:noFill/>
                </a:ln>
                <a:solidFill>
                  <a:schemeClr val="tx1"/>
                </a:solidFill>
                <a:effectLst/>
                <a:latin typeface="Univers 57 Condensed" panose="020B0606020202060204" pitchFamily="34" charset="0"/>
              </a:rPr>
            </a:br>
            <a:r>
              <a:rPr kumimoji="0" lang="de-DE" altLang="de-DE" sz="1300" b="0" u="none" strike="noStrike" cap="none" normalizeH="0" baseline="0" dirty="0">
                <a:ln>
                  <a:noFill/>
                </a:ln>
                <a:solidFill>
                  <a:schemeClr val="tx1"/>
                </a:solidFill>
                <a:effectLst/>
                <a:latin typeface="Univers 57 Condensed" panose="020B0606020202060204" pitchFamily="34" charset="0"/>
              </a:rPr>
              <a:t>Ob als Investition, Feriendomizil oder Ihr neues Zuhause – dieses Apartmenthaus bietet Ihnen die perfekte Kombination aus Ruhe, modernem Design und Lebensqualität.</a:t>
            </a:r>
            <a:br>
              <a:rPr kumimoji="0" lang="de-DE" altLang="de-DE" sz="1100" b="0" i="0" u="none" strike="noStrike" cap="none" normalizeH="0" baseline="0" dirty="0">
                <a:ln>
                  <a:noFill/>
                </a:ln>
                <a:solidFill>
                  <a:schemeClr val="tx1"/>
                </a:solidFill>
                <a:effectLst/>
                <a:latin typeface="Univers 57 Condensed" panose="020B0606020202060204" pitchFamily="34" charset="0"/>
              </a:rPr>
            </a:br>
            <a:br>
              <a:rPr kumimoji="0" lang="de-DE" altLang="de-DE" sz="800" b="0" i="0" u="none" strike="noStrike" cap="none" normalizeH="0" baseline="0" dirty="0">
                <a:ln>
                  <a:noFill/>
                </a:ln>
                <a:solidFill>
                  <a:schemeClr val="tx1"/>
                </a:solidFill>
                <a:effectLst/>
                <a:latin typeface="Univers 57 Condensed" panose="020B0606020202060204" pitchFamily="34" charset="0"/>
              </a:rPr>
            </a:br>
            <a:br>
              <a:rPr lang="de-DE" sz="8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endParaRPr lang="de-DE" sz="1400" dirty="0"/>
          </a:p>
        </p:txBody>
      </p:sp>
      <p:sp>
        <p:nvSpPr>
          <p:cNvPr id="3" name="Untertitel 2"/>
          <p:cNvSpPr>
            <a:spLocks noGrp="1"/>
          </p:cNvSpPr>
          <p:nvPr>
            <p:ph type="subTitle" idx="1"/>
          </p:nvPr>
        </p:nvSpPr>
        <p:spPr>
          <a:xfrm>
            <a:off x="1104899" y="1265273"/>
            <a:ext cx="5916873" cy="1066522"/>
          </a:xfrm>
        </p:spPr>
        <p:txBody>
          <a:bodyPr vert="horz" lIns="91440" tIns="45720" rIns="91440" bIns="45720" rtlCol="0" anchor="t">
            <a:normAutofit/>
          </a:bodyPr>
          <a:lstStyle/>
          <a:p>
            <a:pPr algn="l"/>
            <a:r>
              <a:rPr lang="de-DE" dirty="0"/>
              <a:t>Luxuriöses Apartmenthaus in </a:t>
            </a:r>
            <a:r>
              <a:rPr lang="de-DE" dirty="0" err="1"/>
              <a:t>Pyla</a:t>
            </a:r>
            <a:endParaRPr lang="de-DE" dirty="0"/>
          </a:p>
        </p:txBody>
      </p:sp>
      <p:cxnSp>
        <p:nvCxnSpPr>
          <p:cNvPr id="11" name="Straight Connector 10">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7" name="Grafik 6" descr="Ein Bild, das Gebäude, Baum, Immobilie, Pflanze enthält.&#10;&#10;Automatisch generierte Beschreibung">
            <a:extLst>
              <a:ext uri="{FF2B5EF4-FFF2-40B4-BE49-F238E27FC236}">
                <a16:creationId xmlns:a16="http://schemas.microsoft.com/office/drawing/2014/main" id="{FC207EB5-CD7E-C905-CEA2-0A293B5B99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5491" y="1260924"/>
            <a:ext cx="4837052" cy="4837052"/>
          </a:xfrm>
          <a:prstGeom prst="rect">
            <a:avLst/>
          </a:prstGeom>
        </p:spPr>
      </p:pic>
    </p:spTree>
    <p:extLst>
      <p:ext uri="{BB962C8B-B14F-4D97-AF65-F5344CB8AC3E}">
        <p14:creationId xmlns:p14="http://schemas.microsoft.com/office/powerpoint/2010/main" val="15774998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203E35-84E3-6563-201D-E13B2104320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9FA891-234B-776B-1C60-C0EEDF652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FC9C512-290D-A87F-7F57-1B438F4D567E}"/>
              </a:ext>
            </a:extLst>
          </p:cNvPr>
          <p:cNvSpPr>
            <a:spLocks noGrp="1"/>
          </p:cNvSpPr>
          <p:nvPr>
            <p:ph type="ctrTitle"/>
          </p:nvPr>
        </p:nvSpPr>
        <p:spPr>
          <a:xfrm>
            <a:off x="1104899" y="3256157"/>
            <a:ext cx="1863621" cy="2846168"/>
          </a:xfrm>
        </p:spPr>
        <p:txBody>
          <a:bodyPr anchor="t">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cap="none" dirty="0">
                <a:solidFill>
                  <a:schemeClr val="tx1"/>
                </a:solidFill>
                <a:latin typeface="Univers 57 Condensed" panose="020B0606020202060204" pitchFamily="34" charset="0"/>
              </a:rPr>
              <a:t>2 </a:t>
            </a:r>
            <a:r>
              <a:rPr lang="de-DE" altLang="de-DE" sz="1300" cap="none" dirty="0" err="1">
                <a:solidFill>
                  <a:schemeClr val="tx1"/>
                </a:solidFill>
                <a:latin typeface="Univers 57 Condensed" panose="020B0606020202060204" pitchFamily="34" charset="0"/>
              </a:rPr>
              <a:t>bedroom</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a:solidFill>
                  <a:schemeClr val="tx1"/>
                </a:solidFill>
                <a:latin typeface="Univers 57 Condensed" panose="020B0606020202060204" pitchFamily="34" charset="0"/>
              </a:rPr>
              <a:t>Internal </a:t>
            </a:r>
            <a:r>
              <a:rPr lang="de-DE" altLang="de-DE" sz="1300" cap="none" dirty="0" err="1">
                <a:solidFill>
                  <a:schemeClr val="tx1"/>
                </a:solidFill>
                <a:latin typeface="Univers 57 Condensed" panose="020B0606020202060204" pitchFamily="34" charset="0"/>
              </a:rPr>
              <a:t>area</a:t>
            </a:r>
            <a:r>
              <a:rPr lang="de-DE" altLang="de-DE" sz="1300" cap="none" dirty="0">
                <a:solidFill>
                  <a:schemeClr val="tx1"/>
                </a:solidFill>
                <a:latin typeface="Univers 57 Condensed" panose="020B0606020202060204" pitchFamily="34" charset="0"/>
              </a:rPr>
              <a:t>	     97 m² </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err="1">
                <a:solidFill>
                  <a:schemeClr val="tx1"/>
                </a:solidFill>
                <a:latin typeface="Univers 57 Condensed" panose="020B0606020202060204" pitchFamily="34" charset="0"/>
              </a:rPr>
              <a:t>covered</a:t>
            </a:r>
            <a:r>
              <a:rPr lang="de-DE" altLang="de-DE" sz="1300" cap="none" dirty="0">
                <a:solidFill>
                  <a:schemeClr val="tx1"/>
                </a:solidFill>
                <a:latin typeface="Univers 57 Condensed" panose="020B0606020202060204" pitchFamily="34" charset="0"/>
              </a:rPr>
              <a:t> Balkon   38 m²</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err="1">
                <a:solidFill>
                  <a:schemeClr val="tx1"/>
                </a:solidFill>
                <a:latin typeface="Univers 57 Condensed" panose="020B0606020202060204" pitchFamily="34" charset="0"/>
              </a:rPr>
              <a:t>storage</a:t>
            </a:r>
            <a:r>
              <a:rPr lang="de-DE" altLang="de-DE" sz="1300" cap="none" dirty="0">
                <a:solidFill>
                  <a:schemeClr val="tx1"/>
                </a:solidFill>
                <a:latin typeface="Univers 57 Condensed" panose="020B0606020202060204" pitchFamily="34" charset="0"/>
              </a:rPr>
              <a:t>	     3 m²</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err="1">
                <a:solidFill>
                  <a:schemeClr val="tx1"/>
                </a:solidFill>
                <a:latin typeface="Univers 57 Condensed" panose="020B0606020202060204" pitchFamily="34" charset="0"/>
              </a:rPr>
              <a:t>rooftop</a:t>
            </a:r>
            <a:r>
              <a:rPr lang="de-DE" altLang="de-DE" sz="1300" cap="none" dirty="0">
                <a:solidFill>
                  <a:schemeClr val="tx1"/>
                </a:solidFill>
                <a:latin typeface="Univers 57 Condensed" panose="020B0606020202060204" pitchFamily="34" charset="0"/>
              </a:rPr>
              <a:t>	   74 m²</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a:solidFill>
                  <a:schemeClr val="tx1"/>
                </a:solidFill>
                <a:latin typeface="Univers 57 Condensed" panose="020B0606020202060204" pitchFamily="34" charset="0"/>
              </a:rPr>
              <a:t>gesamt	212 m²</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err="1">
                <a:solidFill>
                  <a:schemeClr val="tx1"/>
                </a:solidFill>
                <a:latin typeface="Univers 57 Condensed" panose="020B0606020202060204" pitchFamily="34" charset="0"/>
              </a:rPr>
              <a:t>price</a:t>
            </a:r>
            <a:r>
              <a:rPr lang="de-DE" altLang="de-DE" sz="1300" cap="none" dirty="0">
                <a:solidFill>
                  <a:schemeClr val="tx1"/>
                </a:solidFill>
                <a:latin typeface="Univers 57 Condensed" panose="020B0606020202060204" pitchFamily="34" charset="0"/>
              </a:rPr>
              <a:t>              375.700 €</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a:solidFill>
                  <a:schemeClr val="tx1"/>
                </a:solidFill>
                <a:latin typeface="Univers 57 Condensed" panose="020B0606020202060204" pitchFamily="34" charset="0"/>
              </a:rPr>
              <a:t>+VAT</a:t>
            </a:r>
            <a:br>
              <a:rPr kumimoji="0" lang="de-DE" altLang="de-DE" sz="1100" b="0" i="0" u="none" strike="noStrike" cap="none" normalizeH="0" baseline="0" dirty="0">
                <a:ln>
                  <a:noFill/>
                </a:ln>
                <a:solidFill>
                  <a:schemeClr val="tx1"/>
                </a:solidFill>
                <a:effectLst/>
                <a:latin typeface="Univers 57 Condensed" panose="020B0606020202060204" pitchFamily="34" charset="0"/>
              </a:rPr>
            </a:br>
            <a:br>
              <a:rPr kumimoji="0" lang="de-DE" altLang="de-DE" sz="800" b="0" i="0" u="none" strike="noStrike" cap="none" normalizeH="0" baseline="0" dirty="0">
                <a:ln>
                  <a:noFill/>
                </a:ln>
                <a:solidFill>
                  <a:schemeClr val="tx1"/>
                </a:solidFill>
                <a:effectLst/>
                <a:latin typeface="Univers 57 Condensed" panose="020B0606020202060204" pitchFamily="34" charset="0"/>
              </a:rPr>
            </a:br>
            <a:br>
              <a:rPr lang="de-DE" sz="8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endParaRPr lang="de-DE" sz="1400" dirty="0"/>
          </a:p>
        </p:txBody>
      </p:sp>
      <p:sp>
        <p:nvSpPr>
          <p:cNvPr id="3" name="Untertitel 2">
            <a:extLst>
              <a:ext uri="{FF2B5EF4-FFF2-40B4-BE49-F238E27FC236}">
                <a16:creationId xmlns:a16="http://schemas.microsoft.com/office/drawing/2014/main" id="{81F1A818-619B-366D-C2F6-EECF5D011DF5}"/>
              </a:ext>
            </a:extLst>
          </p:cNvPr>
          <p:cNvSpPr>
            <a:spLocks noGrp="1"/>
          </p:cNvSpPr>
          <p:nvPr>
            <p:ph type="subTitle" idx="1"/>
          </p:nvPr>
        </p:nvSpPr>
        <p:spPr>
          <a:xfrm>
            <a:off x="1104899" y="1265272"/>
            <a:ext cx="1676401" cy="2392327"/>
          </a:xfrm>
        </p:spPr>
        <p:txBody>
          <a:bodyPr vert="horz" lIns="91440" tIns="45720" rIns="91440" bIns="45720" rtlCol="0" anchor="t">
            <a:normAutofit/>
          </a:bodyPr>
          <a:lstStyle/>
          <a:p>
            <a:pPr algn="l"/>
            <a:r>
              <a:rPr lang="de-DE" sz="1200" dirty="0"/>
              <a:t>Grundriss </a:t>
            </a:r>
          </a:p>
          <a:p>
            <a:pPr algn="l"/>
            <a:r>
              <a:rPr lang="de-DE" sz="1200" dirty="0"/>
              <a:t>Apartment 202</a:t>
            </a:r>
          </a:p>
          <a:p>
            <a:pPr algn="l"/>
            <a:r>
              <a:rPr lang="de-DE" sz="1200" dirty="0" err="1"/>
              <a:t>second</a:t>
            </a:r>
            <a:r>
              <a:rPr lang="de-DE" sz="1200" dirty="0"/>
              <a:t> </a:t>
            </a:r>
            <a:r>
              <a:rPr lang="de-DE" sz="1200" dirty="0" err="1"/>
              <a:t>floor</a:t>
            </a:r>
            <a:endParaRPr lang="de-DE" sz="1200" dirty="0"/>
          </a:p>
          <a:p>
            <a:pPr algn="l"/>
            <a:r>
              <a:rPr lang="de-DE" sz="1200" dirty="0"/>
              <a:t>212 m²</a:t>
            </a:r>
          </a:p>
          <a:p>
            <a:pPr algn="l"/>
            <a:endParaRPr lang="de-DE" sz="1200" dirty="0"/>
          </a:p>
        </p:txBody>
      </p:sp>
      <p:cxnSp>
        <p:nvCxnSpPr>
          <p:cNvPr id="11" name="Straight Connector 10">
            <a:extLst>
              <a:ext uri="{FF2B5EF4-FFF2-40B4-BE49-F238E27FC236}">
                <a16:creationId xmlns:a16="http://schemas.microsoft.com/office/drawing/2014/main" id="{B2DFBC21-B752-79F5-A360-12DF754EB7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ECCF3AB-E0D8-71C9-8816-268AD7BE8D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5" name="Grafik 4" descr="Ein Bild, das Gebäude, draußen, Pflanze, Palme enthält.&#10;&#10;Automatisch generierte Beschreibung">
            <a:extLst>
              <a:ext uri="{FF2B5EF4-FFF2-40B4-BE49-F238E27FC236}">
                <a16:creationId xmlns:a16="http://schemas.microsoft.com/office/drawing/2014/main" id="{4DE7CACF-F879-2EBF-1F95-AD65D4C36B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2307" y="1265273"/>
            <a:ext cx="4837052" cy="4837052"/>
          </a:xfrm>
          <a:prstGeom prst="rect">
            <a:avLst/>
          </a:prstGeom>
        </p:spPr>
      </p:pic>
      <p:pic>
        <p:nvPicPr>
          <p:cNvPr id="14" name="Grafik 13" descr="Ein Bild, das Entwurf, technische Zeichnung, Plan, Diagramm enthält.&#10;&#10;Automatisch generierte Beschreibung">
            <a:extLst>
              <a:ext uri="{FF2B5EF4-FFF2-40B4-BE49-F238E27FC236}">
                <a16:creationId xmlns:a16="http://schemas.microsoft.com/office/drawing/2014/main" id="{AEF4D2CD-79CF-0E59-95E8-802A23FA2A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2666" y="246185"/>
            <a:ext cx="7297615" cy="7297615"/>
          </a:xfrm>
          <a:prstGeom prst="rect">
            <a:avLst/>
          </a:prstGeom>
        </p:spPr>
      </p:pic>
    </p:spTree>
    <p:extLst>
      <p:ext uri="{BB962C8B-B14F-4D97-AF65-F5344CB8AC3E}">
        <p14:creationId xmlns:p14="http://schemas.microsoft.com/office/powerpoint/2010/main" val="5134940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4B89A9-51A3-3393-FE7F-123FEF561AD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3CD776-1443-445D-E846-F91FE793F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1C28ADC-3A7D-14E8-22C1-B2E2FBD67E0F}"/>
              </a:ext>
            </a:extLst>
          </p:cNvPr>
          <p:cNvSpPr>
            <a:spLocks noGrp="1"/>
          </p:cNvSpPr>
          <p:nvPr>
            <p:ph type="ctrTitle"/>
          </p:nvPr>
        </p:nvSpPr>
        <p:spPr>
          <a:xfrm>
            <a:off x="1104899" y="3256157"/>
            <a:ext cx="1863621" cy="2846168"/>
          </a:xfrm>
        </p:spPr>
        <p:txBody>
          <a:bodyPr anchor="t">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cap="none" dirty="0">
                <a:solidFill>
                  <a:schemeClr val="tx1"/>
                </a:solidFill>
                <a:latin typeface="Univers 57 Condensed" panose="020B0606020202060204" pitchFamily="34" charset="0"/>
              </a:rPr>
              <a:t>2 </a:t>
            </a:r>
            <a:r>
              <a:rPr lang="de-DE" altLang="de-DE" sz="1300" cap="none" dirty="0" err="1">
                <a:solidFill>
                  <a:schemeClr val="tx1"/>
                </a:solidFill>
                <a:latin typeface="Univers 57 Condensed" panose="020B0606020202060204" pitchFamily="34" charset="0"/>
              </a:rPr>
              <a:t>bedroom</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a:solidFill>
                  <a:schemeClr val="tx1"/>
                </a:solidFill>
                <a:latin typeface="Univers 57 Condensed" panose="020B0606020202060204" pitchFamily="34" charset="0"/>
              </a:rPr>
              <a:t>Internal </a:t>
            </a:r>
            <a:r>
              <a:rPr lang="de-DE" altLang="de-DE" sz="1300" cap="none" dirty="0" err="1">
                <a:solidFill>
                  <a:schemeClr val="tx1"/>
                </a:solidFill>
                <a:latin typeface="Univers 57 Condensed" panose="020B0606020202060204" pitchFamily="34" charset="0"/>
              </a:rPr>
              <a:t>area</a:t>
            </a:r>
            <a:r>
              <a:rPr lang="de-DE" altLang="de-DE" sz="1300" cap="none" dirty="0">
                <a:solidFill>
                  <a:schemeClr val="tx1"/>
                </a:solidFill>
                <a:latin typeface="Univers 57 Condensed" panose="020B0606020202060204" pitchFamily="34" charset="0"/>
              </a:rPr>
              <a:t>	     97 m² </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err="1">
                <a:solidFill>
                  <a:schemeClr val="tx1"/>
                </a:solidFill>
                <a:latin typeface="Univers 57 Condensed" panose="020B0606020202060204" pitchFamily="34" charset="0"/>
              </a:rPr>
              <a:t>covered</a:t>
            </a:r>
            <a:r>
              <a:rPr lang="de-DE" altLang="de-DE" sz="1300" cap="none" dirty="0">
                <a:solidFill>
                  <a:schemeClr val="tx1"/>
                </a:solidFill>
                <a:latin typeface="Univers 57 Condensed" panose="020B0606020202060204" pitchFamily="34" charset="0"/>
              </a:rPr>
              <a:t> Balkon   38 m²</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err="1">
                <a:solidFill>
                  <a:schemeClr val="tx1"/>
                </a:solidFill>
                <a:latin typeface="Univers 57 Condensed" panose="020B0606020202060204" pitchFamily="34" charset="0"/>
              </a:rPr>
              <a:t>storage</a:t>
            </a:r>
            <a:r>
              <a:rPr lang="de-DE" altLang="de-DE" sz="1300" cap="none" dirty="0">
                <a:solidFill>
                  <a:schemeClr val="tx1"/>
                </a:solidFill>
                <a:latin typeface="Univers 57 Condensed" panose="020B0606020202060204" pitchFamily="34" charset="0"/>
              </a:rPr>
              <a:t>	     3 m²</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err="1">
                <a:solidFill>
                  <a:schemeClr val="tx1"/>
                </a:solidFill>
                <a:latin typeface="Univers 57 Condensed" panose="020B0606020202060204" pitchFamily="34" charset="0"/>
              </a:rPr>
              <a:t>rooftop</a:t>
            </a:r>
            <a:r>
              <a:rPr lang="de-DE" altLang="de-DE" sz="1300" cap="none" dirty="0">
                <a:solidFill>
                  <a:schemeClr val="tx1"/>
                </a:solidFill>
                <a:latin typeface="Univers 57 Condensed" panose="020B0606020202060204" pitchFamily="34" charset="0"/>
              </a:rPr>
              <a:t>	   74 m²</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a:solidFill>
                  <a:schemeClr val="tx1"/>
                </a:solidFill>
                <a:latin typeface="Univers 57 Condensed" panose="020B0606020202060204" pitchFamily="34" charset="0"/>
              </a:rPr>
              <a:t>gesamt	212 m²</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err="1">
                <a:solidFill>
                  <a:schemeClr val="tx1"/>
                </a:solidFill>
                <a:latin typeface="Univers 57 Condensed" panose="020B0606020202060204" pitchFamily="34" charset="0"/>
              </a:rPr>
              <a:t>price</a:t>
            </a:r>
            <a:r>
              <a:rPr lang="de-DE" altLang="de-DE" sz="1300" cap="none" dirty="0">
                <a:solidFill>
                  <a:schemeClr val="tx1"/>
                </a:solidFill>
                <a:latin typeface="Univers 57 Condensed" panose="020B0606020202060204" pitchFamily="34" charset="0"/>
              </a:rPr>
              <a:t>              375.700 €</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a:solidFill>
                  <a:schemeClr val="tx1"/>
                </a:solidFill>
                <a:latin typeface="Univers 57 Condensed" panose="020B0606020202060204" pitchFamily="34" charset="0"/>
              </a:rPr>
              <a:t>+VAT</a:t>
            </a:r>
            <a:br>
              <a:rPr kumimoji="0" lang="de-DE" altLang="de-DE" sz="1100" b="0" i="0" u="none" strike="noStrike" cap="none" normalizeH="0" baseline="0" dirty="0">
                <a:ln>
                  <a:noFill/>
                </a:ln>
                <a:solidFill>
                  <a:schemeClr val="tx1"/>
                </a:solidFill>
                <a:effectLst/>
                <a:latin typeface="Univers 57 Condensed" panose="020B0606020202060204" pitchFamily="34" charset="0"/>
              </a:rPr>
            </a:br>
            <a:br>
              <a:rPr kumimoji="0" lang="de-DE" altLang="de-DE" sz="800" b="0" i="0" u="none" strike="noStrike" cap="none" normalizeH="0" baseline="0" dirty="0">
                <a:ln>
                  <a:noFill/>
                </a:ln>
                <a:solidFill>
                  <a:schemeClr val="tx1"/>
                </a:solidFill>
                <a:effectLst/>
                <a:latin typeface="Univers 57 Condensed" panose="020B0606020202060204" pitchFamily="34" charset="0"/>
              </a:rPr>
            </a:br>
            <a:br>
              <a:rPr lang="de-DE" sz="8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endParaRPr lang="de-DE" sz="1400" dirty="0"/>
          </a:p>
        </p:txBody>
      </p:sp>
      <p:sp>
        <p:nvSpPr>
          <p:cNvPr id="3" name="Untertitel 2">
            <a:extLst>
              <a:ext uri="{FF2B5EF4-FFF2-40B4-BE49-F238E27FC236}">
                <a16:creationId xmlns:a16="http://schemas.microsoft.com/office/drawing/2014/main" id="{7D559A25-97A1-F86C-5621-D14FE77D0252}"/>
              </a:ext>
            </a:extLst>
          </p:cNvPr>
          <p:cNvSpPr>
            <a:spLocks noGrp="1"/>
          </p:cNvSpPr>
          <p:nvPr>
            <p:ph type="subTitle" idx="1"/>
          </p:nvPr>
        </p:nvSpPr>
        <p:spPr>
          <a:xfrm>
            <a:off x="1104899" y="1265272"/>
            <a:ext cx="1676401" cy="2392327"/>
          </a:xfrm>
        </p:spPr>
        <p:txBody>
          <a:bodyPr vert="horz" lIns="91440" tIns="45720" rIns="91440" bIns="45720" rtlCol="0" anchor="t">
            <a:normAutofit/>
          </a:bodyPr>
          <a:lstStyle/>
          <a:p>
            <a:pPr algn="l"/>
            <a:r>
              <a:rPr lang="de-DE" sz="1200" dirty="0"/>
              <a:t>Grundriss </a:t>
            </a:r>
          </a:p>
          <a:p>
            <a:pPr algn="l"/>
            <a:r>
              <a:rPr lang="de-DE" sz="1200" dirty="0"/>
              <a:t>Apartment 202</a:t>
            </a:r>
          </a:p>
          <a:p>
            <a:pPr algn="l"/>
            <a:r>
              <a:rPr lang="de-DE" sz="1200" dirty="0" err="1"/>
              <a:t>second</a:t>
            </a:r>
            <a:r>
              <a:rPr lang="de-DE" sz="1200" dirty="0"/>
              <a:t> </a:t>
            </a:r>
            <a:r>
              <a:rPr lang="de-DE" sz="1200" dirty="0" err="1"/>
              <a:t>floor</a:t>
            </a:r>
            <a:endParaRPr lang="de-DE" sz="1200" dirty="0"/>
          </a:p>
          <a:p>
            <a:pPr algn="l"/>
            <a:r>
              <a:rPr lang="de-DE" sz="1200" dirty="0"/>
              <a:t>212 m²</a:t>
            </a:r>
          </a:p>
          <a:p>
            <a:pPr algn="l"/>
            <a:endParaRPr lang="de-DE" sz="1200" dirty="0"/>
          </a:p>
        </p:txBody>
      </p:sp>
      <p:cxnSp>
        <p:nvCxnSpPr>
          <p:cNvPr id="11" name="Straight Connector 10">
            <a:extLst>
              <a:ext uri="{FF2B5EF4-FFF2-40B4-BE49-F238E27FC236}">
                <a16:creationId xmlns:a16="http://schemas.microsoft.com/office/drawing/2014/main" id="{36E0D496-F13B-3B9D-EAF6-7EB39F77F5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B93FD84-39AA-268C-1DC4-B0ADF50482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5" name="Grafik 4" descr="Ein Bild, das Gebäude, draußen, Pflanze, Palme enthält.&#10;&#10;Automatisch generierte Beschreibung">
            <a:extLst>
              <a:ext uri="{FF2B5EF4-FFF2-40B4-BE49-F238E27FC236}">
                <a16:creationId xmlns:a16="http://schemas.microsoft.com/office/drawing/2014/main" id="{5B7EA23B-BF81-7CEB-F552-EC2060596B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2307" y="1265273"/>
            <a:ext cx="4837052" cy="4837052"/>
          </a:xfrm>
          <a:prstGeom prst="rect">
            <a:avLst/>
          </a:prstGeom>
        </p:spPr>
      </p:pic>
      <p:pic>
        <p:nvPicPr>
          <p:cNvPr id="6" name="Grafik 5" descr="Ein Bild, das Im Haus, Inneneinrichtung, Bett, Wand enthält.&#10;&#10;Automatisch generierte Beschreibung">
            <a:extLst>
              <a:ext uri="{FF2B5EF4-FFF2-40B4-BE49-F238E27FC236}">
                <a16:creationId xmlns:a16="http://schemas.microsoft.com/office/drawing/2014/main" id="{3677A79B-4374-EECD-E97E-4D06B5DA87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2446" y="1265272"/>
            <a:ext cx="7903039" cy="5048066"/>
          </a:xfrm>
          <a:prstGeom prst="rect">
            <a:avLst/>
          </a:prstGeom>
        </p:spPr>
      </p:pic>
    </p:spTree>
    <p:extLst>
      <p:ext uri="{BB962C8B-B14F-4D97-AF65-F5344CB8AC3E}">
        <p14:creationId xmlns:p14="http://schemas.microsoft.com/office/powerpoint/2010/main" val="31196418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CB4BD9-B9F7-27DD-D96C-A134494B0F2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86D3141-5B76-68AC-D5EE-D8723646D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32F00E7-58B7-75E3-8464-2C66EC073EAC}"/>
              </a:ext>
            </a:extLst>
          </p:cNvPr>
          <p:cNvSpPr>
            <a:spLocks noGrp="1"/>
          </p:cNvSpPr>
          <p:nvPr>
            <p:ph type="ctrTitle"/>
          </p:nvPr>
        </p:nvSpPr>
        <p:spPr>
          <a:xfrm>
            <a:off x="1104899" y="3256157"/>
            <a:ext cx="1863621" cy="2846168"/>
          </a:xfrm>
        </p:spPr>
        <p:txBody>
          <a:bodyPr anchor="t">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cap="none" dirty="0">
                <a:solidFill>
                  <a:schemeClr val="tx1"/>
                </a:solidFill>
                <a:latin typeface="Univers 57 Condensed" panose="020B0606020202060204" pitchFamily="34" charset="0"/>
              </a:rPr>
              <a:t>2 </a:t>
            </a:r>
            <a:r>
              <a:rPr lang="de-DE" altLang="de-DE" sz="1300" cap="none" dirty="0" err="1">
                <a:solidFill>
                  <a:schemeClr val="tx1"/>
                </a:solidFill>
                <a:latin typeface="Univers 57 Condensed" panose="020B0606020202060204" pitchFamily="34" charset="0"/>
              </a:rPr>
              <a:t>bedroom</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a:solidFill>
                  <a:schemeClr val="tx1"/>
                </a:solidFill>
                <a:latin typeface="Univers 57 Condensed" panose="020B0606020202060204" pitchFamily="34" charset="0"/>
              </a:rPr>
              <a:t>Internal </a:t>
            </a:r>
            <a:r>
              <a:rPr lang="de-DE" altLang="de-DE" sz="1300" cap="none" dirty="0" err="1">
                <a:solidFill>
                  <a:schemeClr val="tx1"/>
                </a:solidFill>
                <a:latin typeface="Univers 57 Condensed" panose="020B0606020202060204" pitchFamily="34" charset="0"/>
              </a:rPr>
              <a:t>area</a:t>
            </a:r>
            <a:r>
              <a:rPr lang="de-DE" altLang="de-DE" sz="1300" cap="none" dirty="0">
                <a:solidFill>
                  <a:schemeClr val="tx1"/>
                </a:solidFill>
                <a:latin typeface="Univers 57 Condensed" panose="020B0606020202060204" pitchFamily="34" charset="0"/>
              </a:rPr>
              <a:t>	     97 m² </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err="1">
                <a:solidFill>
                  <a:schemeClr val="tx1"/>
                </a:solidFill>
                <a:latin typeface="Univers 57 Condensed" panose="020B0606020202060204" pitchFamily="34" charset="0"/>
              </a:rPr>
              <a:t>covered</a:t>
            </a:r>
            <a:r>
              <a:rPr lang="de-DE" altLang="de-DE" sz="1300" cap="none" dirty="0">
                <a:solidFill>
                  <a:schemeClr val="tx1"/>
                </a:solidFill>
                <a:latin typeface="Univers 57 Condensed" panose="020B0606020202060204" pitchFamily="34" charset="0"/>
              </a:rPr>
              <a:t> Balkon   38 m²</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err="1">
                <a:solidFill>
                  <a:schemeClr val="tx1"/>
                </a:solidFill>
                <a:latin typeface="Univers 57 Condensed" panose="020B0606020202060204" pitchFamily="34" charset="0"/>
              </a:rPr>
              <a:t>storage</a:t>
            </a:r>
            <a:r>
              <a:rPr lang="de-DE" altLang="de-DE" sz="1300" cap="none" dirty="0">
                <a:solidFill>
                  <a:schemeClr val="tx1"/>
                </a:solidFill>
                <a:latin typeface="Univers 57 Condensed" panose="020B0606020202060204" pitchFamily="34" charset="0"/>
              </a:rPr>
              <a:t>	     3 m²</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err="1">
                <a:solidFill>
                  <a:schemeClr val="tx1"/>
                </a:solidFill>
                <a:latin typeface="Univers 57 Condensed" panose="020B0606020202060204" pitchFamily="34" charset="0"/>
              </a:rPr>
              <a:t>rooftop</a:t>
            </a:r>
            <a:r>
              <a:rPr lang="de-DE" altLang="de-DE" sz="1300" cap="none" dirty="0">
                <a:solidFill>
                  <a:schemeClr val="tx1"/>
                </a:solidFill>
                <a:latin typeface="Univers 57 Condensed" panose="020B0606020202060204" pitchFamily="34" charset="0"/>
              </a:rPr>
              <a:t>	   74 m²</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a:solidFill>
                  <a:schemeClr val="tx1"/>
                </a:solidFill>
                <a:latin typeface="Univers 57 Condensed" panose="020B0606020202060204" pitchFamily="34" charset="0"/>
              </a:rPr>
              <a:t>gesamt	212 m²</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br>
              <a:rPr kumimoji="0" lang="de-DE" altLang="de-DE" sz="1100" b="0" i="0" u="none" strike="noStrike" cap="none" normalizeH="0" baseline="0" dirty="0">
                <a:ln>
                  <a:noFill/>
                </a:ln>
                <a:solidFill>
                  <a:schemeClr val="tx1"/>
                </a:solidFill>
                <a:effectLst/>
                <a:latin typeface="Univers 57 Condensed" panose="020B0606020202060204" pitchFamily="34" charset="0"/>
              </a:rPr>
            </a:br>
            <a:br>
              <a:rPr kumimoji="0" lang="de-DE" altLang="de-DE" sz="800" b="0" i="0" u="none" strike="noStrike" cap="none" normalizeH="0" baseline="0" dirty="0">
                <a:ln>
                  <a:noFill/>
                </a:ln>
                <a:solidFill>
                  <a:schemeClr val="tx1"/>
                </a:solidFill>
                <a:effectLst/>
                <a:latin typeface="Univers 57 Condensed" panose="020B0606020202060204" pitchFamily="34" charset="0"/>
              </a:rPr>
            </a:br>
            <a:br>
              <a:rPr lang="de-DE" sz="8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endParaRPr lang="de-DE" sz="1400" dirty="0"/>
          </a:p>
        </p:txBody>
      </p:sp>
      <p:sp>
        <p:nvSpPr>
          <p:cNvPr id="3" name="Untertitel 2">
            <a:extLst>
              <a:ext uri="{FF2B5EF4-FFF2-40B4-BE49-F238E27FC236}">
                <a16:creationId xmlns:a16="http://schemas.microsoft.com/office/drawing/2014/main" id="{A12CFF54-1F8B-03F1-16CA-4C4813B5DBAE}"/>
              </a:ext>
            </a:extLst>
          </p:cNvPr>
          <p:cNvSpPr>
            <a:spLocks noGrp="1"/>
          </p:cNvSpPr>
          <p:nvPr>
            <p:ph type="subTitle" idx="1"/>
          </p:nvPr>
        </p:nvSpPr>
        <p:spPr>
          <a:xfrm>
            <a:off x="1104899" y="1265272"/>
            <a:ext cx="1676401" cy="2392327"/>
          </a:xfrm>
        </p:spPr>
        <p:txBody>
          <a:bodyPr vert="horz" lIns="91440" tIns="45720" rIns="91440" bIns="45720" rtlCol="0" anchor="t">
            <a:normAutofit/>
          </a:bodyPr>
          <a:lstStyle/>
          <a:p>
            <a:pPr algn="l"/>
            <a:r>
              <a:rPr lang="de-DE" sz="1200" dirty="0"/>
              <a:t>Grundriss </a:t>
            </a:r>
          </a:p>
          <a:p>
            <a:pPr algn="l"/>
            <a:r>
              <a:rPr lang="de-DE" sz="1200" dirty="0"/>
              <a:t>Apartment 202</a:t>
            </a:r>
          </a:p>
          <a:p>
            <a:pPr algn="l"/>
            <a:r>
              <a:rPr lang="de-DE" sz="1200" dirty="0" err="1"/>
              <a:t>Rooftop</a:t>
            </a:r>
            <a:endParaRPr lang="de-DE" sz="1200" dirty="0"/>
          </a:p>
          <a:p>
            <a:pPr algn="l"/>
            <a:r>
              <a:rPr lang="de-DE" sz="1200" dirty="0"/>
              <a:t>212 m²</a:t>
            </a:r>
          </a:p>
          <a:p>
            <a:pPr algn="l"/>
            <a:endParaRPr lang="de-DE" sz="1200" dirty="0"/>
          </a:p>
        </p:txBody>
      </p:sp>
      <p:cxnSp>
        <p:nvCxnSpPr>
          <p:cNvPr id="11" name="Straight Connector 10">
            <a:extLst>
              <a:ext uri="{FF2B5EF4-FFF2-40B4-BE49-F238E27FC236}">
                <a16:creationId xmlns:a16="http://schemas.microsoft.com/office/drawing/2014/main" id="{6161D389-F5C6-6898-8858-5B83F1259C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6793181-1682-59AD-F31F-5031C6CDD3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5" name="Grafik 4" descr="Ein Bild, das Gebäude, draußen, Pflanze, Palme enthält.&#10;&#10;Automatisch generierte Beschreibung">
            <a:extLst>
              <a:ext uri="{FF2B5EF4-FFF2-40B4-BE49-F238E27FC236}">
                <a16:creationId xmlns:a16="http://schemas.microsoft.com/office/drawing/2014/main" id="{3B62A68C-A80D-F3EA-7330-BC2DE8D9AA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2307" y="1265273"/>
            <a:ext cx="4837052" cy="4837052"/>
          </a:xfrm>
          <a:prstGeom prst="rect">
            <a:avLst/>
          </a:prstGeom>
        </p:spPr>
      </p:pic>
      <p:pic>
        <p:nvPicPr>
          <p:cNvPr id="10" name="Grafik 9" descr="Ein Bild, das Entwurf, Zeichnung, Plan, technische Zeichnung enthält.&#10;&#10;Automatisch generierte Beschreibung">
            <a:extLst>
              <a:ext uri="{FF2B5EF4-FFF2-40B4-BE49-F238E27FC236}">
                <a16:creationId xmlns:a16="http://schemas.microsoft.com/office/drawing/2014/main" id="{D1F28D4E-3DC6-C526-6C9B-B0CA00631E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72843"/>
            <a:ext cx="6858000" cy="6858000"/>
          </a:xfrm>
          <a:prstGeom prst="rect">
            <a:avLst/>
          </a:prstGeom>
        </p:spPr>
      </p:pic>
      <p:pic>
        <p:nvPicPr>
          <p:cNvPr id="6" name="Grafik 5" descr="Ein Bild, das Entwurf, Diagramm, Zeichnung, technische Zeichnung enthält.&#10;&#10;Automatisch generierte Beschreibung">
            <a:extLst>
              <a:ext uri="{FF2B5EF4-FFF2-40B4-BE49-F238E27FC236}">
                <a16:creationId xmlns:a16="http://schemas.microsoft.com/office/drawing/2014/main" id="{01B40431-1BE6-BF25-A480-4393D0F5F2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0645" y="536543"/>
            <a:ext cx="7304818" cy="7304818"/>
          </a:xfrm>
          <a:prstGeom prst="rect">
            <a:avLst/>
          </a:prstGeom>
        </p:spPr>
      </p:pic>
    </p:spTree>
    <p:extLst>
      <p:ext uri="{BB962C8B-B14F-4D97-AF65-F5344CB8AC3E}">
        <p14:creationId xmlns:p14="http://schemas.microsoft.com/office/powerpoint/2010/main" val="15169117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89E154-AE8E-D2B6-238A-A5EE7B2CE7F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D814A0-D56F-419C-6620-D4DF3F3D4F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529C858-068C-BAE4-A5CF-CA70770FEBD0}"/>
              </a:ext>
            </a:extLst>
          </p:cNvPr>
          <p:cNvSpPr>
            <a:spLocks noGrp="1"/>
          </p:cNvSpPr>
          <p:nvPr>
            <p:ph type="ctrTitle"/>
          </p:nvPr>
        </p:nvSpPr>
        <p:spPr>
          <a:xfrm>
            <a:off x="1104898" y="2355112"/>
            <a:ext cx="10340868" cy="3935329"/>
          </a:xfrm>
        </p:spPr>
        <p:txBody>
          <a:bodyPr anchor="t">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i="0" cap="none" dirty="0">
                <a:solidFill>
                  <a:schemeClr val="tx1"/>
                </a:solidFill>
                <a:latin typeface="Univers 57 Condensed" panose="020B0606020202060204" pitchFamily="34" charset="0"/>
              </a:rPr>
              <a:t>	Standardapartment	Apartment 101		Apartment102		Apartment 201		Apartment 202</a:t>
            </a:r>
            <a:br>
              <a:rPr lang="de-DE" altLang="de-DE" sz="1300" i="0" cap="none" dirty="0">
                <a:solidFill>
                  <a:schemeClr val="tx1"/>
                </a:solidFill>
                <a:latin typeface="Univers 57 Condensed" panose="020B0606020202060204" pitchFamily="34" charset="0"/>
              </a:rPr>
            </a:br>
            <a:br>
              <a:rPr lang="de-DE" altLang="de-DE" sz="1300" i="0" cap="none" dirty="0">
                <a:solidFill>
                  <a:schemeClr val="tx1"/>
                </a:solidFill>
                <a:latin typeface="Univers 57 Condensed" panose="020B0606020202060204" pitchFamily="34" charset="0"/>
              </a:rPr>
            </a:br>
            <a:r>
              <a:rPr lang="de-DE" altLang="de-DE" sz="1300" i="0" cap="none" dirty="0">
                <a:solidFill>
                  <a:schemeClr val="tx1"/>
                </a:solidFill>
                <a:latin typeface="Univers 57 Condensed" panose="020B0606020202060204" pitchFamily="34" charset="0"/>
              </a:rPr>
              <a:t>Kaufpreis 	ca. 220.000,00 Euro	288.200,00 Euro	305.400,00 Euro	345.000,00 Euro	375.000,00 Euro</a:t>
            </a:r>
            <a:br>
              <a:rPr lang="de-DE" altLang="de-DE" sz="1300" i="0" cap="none" dirty="0">
                <a:solidFill>
                  <a:schemeClr val="tx1"/>
                </a:solidFill>
                <a:latin typeface="Univers 57 Condensed" panose="020B0606020202060204" pitchFamily="34" charset="0"/>
              </a:rPr>
            </a:br>
            <a:br>
              <a:rPr lang="de-DE" altLang="de-DE" sz="1300" i="0" cap="none" dirty="0">
                <a:solidFill>
                  <a:schemeClr val="tx1"/>
                </a:solidFill>
                <a:latin typeface="Univers 57 Condensed" panose="020B0606020202060204" pitchFamily="34" charset="0"/>
              </a:rPr>
            </a:br>
            <a:r>
              <a:rPr lang="de-DE" altLang="de-DE" sz="1300" i="0" cap="none" dirty="0">
                <a:solidFill>
                  <a:schemeClr val="tx1"/>
                </a:solidFill>
                <a:latin typeface="Univers 57 Condensed" panose="020B0606020202060204" pitchFamily="34" charset="0"/>
              </a:rPr>
              <a:t>Monatliche</a:t>
            </a:r>
            <a:br>
              <a:rPr lang="de-DE" altLang="de-DE" sz="1300" i="0" cap="none" dirty="0">
                <a:solidFill>
                  <a:schemeClr val="tx1"/>
                </a:solidFill>
                <a:latin typeface="Univers 57 Condensed" panose="020B0606020202060204" pitchFamily="34" charset="0"/>
              </a:rPr>
            </a:br>
            <a:r>
              <a:rPr lang="de-DE" altLang="de-DE" sz="1300" i="0" cap="none" dirty="0">
                <a:solidFill>
                  <a:schemeClr val="tx1"/>
                </a:solidFill>
                <a:latin typeface="Univers 57 Condensed" panose="020B0606020202060204" pitchFamily="34" charset="0"/>
              </a:rPr>
              <a:t>Miete	ca.    1.200,00 Euro	    2.000,00 Euro	    2.100,00 Euro	    2.500,00 Euro	    2.750,00 Euro</a:t>
            </a:r>
            <a:br>
              <a:rPr lang="de-DE" altLang="de-DE" sz="1300" i="0" cap="none" dirty="0">
                <a:solidFill>
                  <a:schemeClr val="tx1"/>
                </a:solidFill>
                <a:latin typeface="Univers 57 Condensed" panose="020B0606020202060204" pitchFamily="34" charset="0"/>
              </a:rPr>
            </a:br>
            <a:br>
              <a:rPr lang="de-DE" altLang="de-DE" sz="1300" i="0" cap="none" dirty="0">
                <a:solidFill>
                  <a:schemeClr val="tx1"/>
                </a:solidFill>
                <a:latin typeface="Univers 57 Condensed" panose="020B0606020202060204" pitchFamily="34" charset="0"/>
              </a:rPr>
            </a:br>
            <a:r>
              <a:rPr lang="de-DE" altLang="de-DE" sz="1300" i="0" cap="none" dirty="0">
                <a:solidFill>
                  <a:schemeClr val="tx1"/>
                </a:solidFill>
                <a:latin typeface="Univers 57 Condensed" panose="020B0606020202060204" pitchFamily="34" charset="0"/>
              </a:rPr>
              <a:t>Jährliche </a:t>
            </a:r>
            <a:br>
              <a:rPr lang="de-DE" altLang="de-DE" sz="1300" i="0" cap="none" dirty="0">
                <a:solidFill>
                  <a:schemeClr val="tx1"/>
                </a:solidFill>
                <a:latin typeface="Univers 57 Condensed" panose="020B0606020202060204" pitchFamily="34" charset="0"/>
              </a:rPr>
            </a:br>
            <a:r>
              <a:rPr lang="de-DE" altLang="de-DE" sz="1300" i="0" cap="none" dirty="0">
                <a:solidFill>
                  <a:schemeClr val="tx1"/>
                </a:solidFill>
                <a:latin typeface="Univers 57 Condensed" panose="020B0606020202060204" pitchFamily="34" charset="0"/>
              </a:rPr>
              <a:t>Miete	ca.  14.400,00 Euro	  24.000,00 Euro	  25.200,00 Euro	  30.000,00 Euro	  33.000,00 Euro</a:t>
            </a:r>
            <a:br>
              <a:rPr lang="de-DE" altLang="de-DE" sz="1300" i="0" cap="none" dirty="0">
                <a:solidFill>
                  <a:schemeClr val="tx1"/>
                </a:solidFill>
                <a:latin typeface="Univers 57 Condensed" panose="020B0606020202060204" pitchFamily="34" charset="0"/>
              </a:rPr>
            </a:br>
            <a:br>
              <a:rPr lang="de-DE" altLang="de-DE" sz="1300" i="0" cap="none" dirty="0">
                <a:solidFill>
                  <a:schemeClr val="tx1"/>
                </a:solidFill>
                <a:latin typeface="Univers 57 Condensed" panose="020B0606020202060204" pitchFamily="34" charset="0"/>
              </a:rPr>
            </a:br>
            <a:r>
              <a:rPr lang="de-DE" altLang="de-DE" sz="1300" i="0" cap="none" dirty="0">
                <a:solidFill>
                  <a:schemeClr val="tx1"/>
                </a:solidFill>
                <a:latin typeface="Univers 57 Condensed" panose="020B0606020202060204" pitchFamily="34" charset="0"/>
              </a:rPr>
              <a:t>Rendite	ca. 6,5 %		ca. 8,3 %		ca. 8,25 %		ca.  8,69 %		ca. 8,80 %</a:t>
            </a:r>
            <a:br>
              <a:rPr lang="de-DE" altLang="de-DE" sz="1300" i="0" cap="none" dirty="0">
                <a:solidFill>
                  <a:schemeClr val="tx1"/>
                </a:solidFill>
                <a:latin typeface="Univers 57 Condensed" panose="020B0606020202060204" pitchFamily="34" charset="0"/>
              </a:rPr>
            </a:br>
            <a:br>
              <a:rPr lang="de-DE" altLang="de-DE" sz="1300" i="0" cap="none" dirty="0">
                <a:solidFill>
                  <a:schemeClr val="tx1"/>
                </a:solidFill>
                <a:latin typeface="Univers 57 Condensed" panose="020B0606020202060204" pitchFamily="34" charset="0"/>
              </a:rPr>
            </a:br>
            <a:r>
              <a:rPr lang="de-DE" altLang="de-DE" sz="1300" i="0" cap="none" dirty="0">
                <a:solidFill>
                  <a:schemeClr val="tx1"/>
                </a:solidFill>
                <a:latin typeface="Univers 57 Condensed" panose="020B0606020202060204" pitchFamily="34" charset="0"/>
              </a:rPr>
              <a:t>monatliche</a:t>
            </a:r>
            <a:br>
              <a:rPr lang="de-DE" altLang="de-DE" sz="1300" i="0" cap="none" dirty="0">
                <a:solidFill>
                  <a:schemeClr val="tx1"/>
                </a:solidFill>
                <a:latin typeface="Univers 57 Condensed" panose="020B0606020202060204" pitchFamily="34" charset="0"/>
              </a:rPr>
            </a:br>
            <a:r>
              <a:rPr lang="de-DE" altLang="de-DE" sz="1300" i="0" cap="none" dirty="0">
                <a:solidFill>
                  <a:schemeClr val="tx1"/>
                </a:solidFill>
                <a:latin typeface="Univers 57 Condensed" panose="020B0606020202060204" pitchFamily="34" charset="0"/>
              </a:rPr>
              <a:t>Stromkosten 	ca. 125,00 Euro		ca. 80,00 Euro		ca. 80,00 Euro		ca. 80,00 Euro		ca. 80,00 Euro</a:t>
            </a:r>
            <a:br>
              <a:rPr lang="de-DE" altLang="de-DE" sz="1300" i="0" cap="none" dirty="0">
                <a:solidFill>
                  <a:schemeClr val="tx1"/>
                </a:solidFill>
                <a:latin typeface="Univers 57 Condensed" panose="020B0606020202060204" pitchFamily="34" charset="0"/>
              </a:rPr>
            </a:br>
            <a:br>
              <a:rPr lang="de-DE" altLang="de-DE" sz="1300" i="0" cap="none" dirty="0">
                <a:solidFill>
                  <a:schemeClr val="tx1"/>
                </a:solidFill>
                <a:latin typeface="Univers 57 Condensed" panose="020B0606020202060204" pitchFamily="34" charset="0"/>
              </a:rPr>
            </a:br>
            <a:r>
              <a:rPr lang="de-DE" altLang="de-DE" sz="1300" i="0" cap="none" dirty="0">
                <a:solidFill>
                  <a:schemeClr val="tx1"/>
                </a:solidFill>
                <a:latin typeface="Univers 57 Condensed" panose="020B0606020202060204" pitchFamily="34" charset="0"/>
              </a:rPr>
              <a:t>mit PV </a:t>
            </a:r>
            <a:br>
              <a:rPr lang="de-DE" altLang="de-DE" sz="1300" i="0" cap="none" dirty="0">
                <a:solidFill>
                  <a:schemeClr val="tx1"/>
                </a:solidFill>
                <a:latin typeface="Univers 57 Condensed" panose="020B0606020202060204" pitchFamily="34" charset="0"/>
              </a:rPr>
            </a:br>
            <a:r>
              <a:rPr lang="de-DE" altLang="de-DE" sz="1300" i="0" cap="none" dirty="0">
                <a:solidFill>
                  <a:schemeClr val="tx1"/>
                </a:solidFill>
                <a:latin typeface="Univers 57 Condensed" panose="020B0606020202060204" pitchFamily="34" charset="0"/>
              </a:rPr>
              <a:t>Anlage			ca. 0. – 20,00 Euro	ca. 0.- 20,00 Euro	ca. 0. – 20,00 Euro	ca. 0.- 20,00 Euro</a:t>
            </a:r>
            <a:br>
              <a:rPr lang="de-DE" altLang="de-DE" sz="1300" i="0" cap="none" dirty="0">
                <a:solidFill>
                  <a:schemeClr val="tx1"/>
                </a:solidFill>
                <a:latin typeface="Univers 57 Condensed" panose="020B0606020202060204" pitchFamily="34" charset="0"/>
              </a:rPr>
            </a:br>
            <a:br>
              <a:rPr lang="de-DE" altLang="de-DE" sz="1300" i="0" cap="none" dirty="0">
                <a:solidFill>
                  <a:schemeClr val="tx1"/>
                </a:solidFill>
                <a:latin typeface="Univers 57 Condensed" panose="020B0606020202060204" pitchFamily="34" charset="0"/>
              </a:rPr>
            </a:br>
            <a:r>
              <a:rPr lang="de-DE" altLang="de-DE" sz="1300" i="0" cap="none" dirty="0">
                <a:solidFill>
                  <a:schemeClr val="tx1"/>
                </a:solidFill>
                <a:latin typeface="Univers 57 Condensed" panose="020B0606020202060204" pitchFamily="34" charset="0"/>
              </a:rPr>
              <a:t>jährliche </a:t>
            </a:r>
            <a:br>
              <a:rPr lang="de-DE" altLang="de-DE" sz="1300" i="0" cap="none" dirty="0">
                <a:solidFill>
                  <a:schemeClr val="tx1"/>
                </a:solidFill>
                <a:latin typeface="Univers 57 Condensed" panose="020B0606020202060204" pitchFamily="34" charset="0"/>
              </a:rPr>
            </a:br>
            <a:r>
              <a:rPr lang="de-DE" altLang="de-DE" sz="1300" i="0" cap="none" dirty="0">
                <a:solidFill>
                  <a:schemeClr val="tx1"/>
                </a:solidFill>
                <a:latin typeface="Univers 57 Condensed" panose="020B0606020202060204" pitchFamily="34" charset="0"/>
              </a:rPr>
              <a:t>Ersparnis				zwischen 540,00 – 1260,00 Euro		</a:t>
            </a:r>
            <a:br>
              <a:rPr kumimoji="0" lang="de-DE" altLang="de-DE" sz="1100" b="0" i="0" u="none" strike="noStrike" cap="none" normalizeH="0" baseline="0" dirty="0">
                <a:ln>
                  <a:noFill/>
                </a:ln>
                <a:solidFill>
                  <a:schemeClr val="tx1"/>
                </a:solidFill>
                <a:effectLst/>
                <a:latin typeface="Univers 57 Condensed" panose="020B0606020202060204" pitchFamily="34" charset="0"/>
              </a:rPr>
            </a:br>
            <a:br>
              <a:rPr kumimoji="0" lang="de-DE" altLang="de-DE" sz="800" b="0" i="0" u="none" strike="noStrike" cap="none" normalizeH="0" baseline="0" dirty="0">
                <a:ln>
                  <a:noFill/>
                </a:ln>
                <a:solidFill>
                  <a:schemeClr val="tx1"/>
                </a:solidFill>
                <a:effectLst/>
                <a:latin typeface="Univers 57 Condensed" panose="020B0606020202060204" pitchFamily="34" charset="0"/>
              </a:rPr>
            </a:br>
            <a:br>
              <a:rPr lang="de-DE" sz="8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endParaRPr lang="de-DE" sz="1400" dirty="0"/>
          </a:p>
        </p:txBody>
      </p:sp>
      <p:sp>
        <p:nvSpPr>
          <p:cNvPr id="3" name="Untertitel 2">
            <a:extLst>
              <a:ext uri="{FF2B5EF4-FFF2-40B4-BE49-F238E27FC236}">
                <a16:creationId xmlns:a16="http://schemas.microsoft.com/office/drawing/2014/main" id="{8AE5FB7A-D598-FEC0-0E59-D9E1CDF4911E}"/>
              </a:ext>
            </a:extLst>
          </p:cNvPr>
          <p:cNvSpPr>
            <a:spLocks noGrp="1"/>
          </p:cNvSpPr>
          <p:nvPr>
            <p:ph type="subTitle" idx="1"/>
          </p:nvPr>
        </p:nvSpPr>
        <p:spPr>
          <a:xfrm>
            <a:off x="1104899" y="1265273"/>
            <a:ext cx="5916873" cy="1066522"/>
          </a:xfrm>
        </p:spPr>
        <p:txBody>
          <a:bodyPr vert="horz" lIns="91440" tIns="45720" rIns="91440" bIns="45720" rtlCol="0" anchor="t">
            <a:normAutofit/>
          </a:bodyPr>
          <a:lstStyle/>
          <a:p>
            <a:pPr algn="l"/>
            <a:r>
              <a:rPr lang="de-DE" dirty="0"/>
              <a:t>Renditevergleich unserer Apartments mit Standard Objekten  </a:t>
            </a:r>
          </a:p>
        </p:txBody>
      </p:sp>
      <p:cxnSp>
        <p:nvCxnSpPr>
          <p:cNvPr id="11" name="Straight Connector 10">
            <a:extLst>
              <a:ext uri="{FF2B5EF4-FFF2-40B4-BE49-F238E27FC236}">
                <a16:creationId xmlns:a16="http://schemas.microsoft.com/office/drawing/2014/main" id="{3E5C8304-CD52-03EC-EE68-E93467DDD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6C1D58-360C-E9F0-7BD0-15551EC7E2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9993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885ED7-57CD-F7BA-EA63-49280E153930}"/>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C3AE215-2B17-4D24-97E0-743C15B74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4D8156F-652F-4CDF-8FF6-30554A74F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49100"/>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ntertitel 2">
            <a:extLst>
              <a:ext uri="{FF2B5EF4-FFF2-40B4-BE49-F238E27FC236}">
                <a16:creationId xmlns:a16="http://schemas.microsoft.com/office/drawing/2014/main" id="{B6420239-7934-3283-220D-594C91523923}"/>
              </a:ext>
            </a:extLst>
          </p:cNvPr>
          <p:cNvSpPr>
            <a:spLocks noGrp="1"/>
          </p:cNvSpPr>
          <p:nvPr>
            <p:ph type="subTitle" idx="1"/>
          </p:nvPr>
        </p:nvSpPr>
        <p:spPr>
          <a:xfrm>
            <a:off x="2099930" y="5384394"/>
            <a:ext cx="8016949" cy="1240581"/>
          </a:xfrm>
        </p:spPr>
        <p:txBody>
          <a:bodyPr vert="horz" lIns="91440" tIns="45720" rIns="91440" bIns="45720" rtlCol="0">
            <a:normAutofit/>
          </a:bodyPr>
          <a:lstStyle/>
          <a:p>
            <a:pPr>
              <a:lnSpc>
                <a:spcPct val="110000"/>
              </a:lnSpc>
            </a:pPr>
            <a:r>
              <a:rPr lang="de-DE" sz="1050" dirty="0"/>
              <a:t>H&amp;W Think Green Properties LTD</a:t>
            </a:r>
          </a:p>
          <a:p>
            <a:pPr>
              <a:lnSpc>
                <a:spcPct val="110000"/>
              </a:lnSpc>
            </a:pPr>
            <a:r>
              <a:rPr lang="de-DE" sz="1050" dirty="0" err="1"/>
              <a:t>Archipiskopou</a:t>
            </a:r>
            <a:r>
              <a:rPr lang="de-DE" sz="1050" dirty="0"/>
              <a:t> </a:t>
            </a:r>
            <a:r>
              <a:rPr lang="de-DE" sz="1050" dirty="0" err="1"/>
              <a:t>Makariou</a:t>
            </a:r>
            <a:r>
              <a:rPr lang="de-DE" sz="1050" dirty="0"/>
              <a:t> III, 61 </a:t>
            </a:r>
            <a:r>
              <a:rPr lang="de-DE" sz="1050" dirty="0" err="1"/>
              <a:t>Serghides</a:t>
            </a:r>
            <a:r>
              <a:rPr lang="de-DE" sz="1050" dirty="0"/>
              <a:t> House, 1.floor, 6017 Larnaca, Cyprus</a:t>
            </a:r>
          </a:p>
          <a:p>
            <a:pPr>
              <a:lnSpc>
                <a:spcPct val="110000"/>
              </a:lnSpc>
            </a:pPr>
            <a:r>
              <a:rPr lang="de-DE" sz="1050" dirty="0"/>
              <a:t>Kontakt: Gerhard Hehtke, +357 96 879 063 </a:t>
            </a:r>
          </a:p>
          <a:p>
            <a:pPr>
              <a:lnSpc>
                <a:spcPct val="110000"/>
              </a:lnSpc>
            </a:pPr>
            <a:endParaRPr lang="de-DE" sz="400" dirty="0"/>
          </a:p>
        </p:txBody>
      </p:sp>
      <p:pic>
        <p:nvPicPr>
          <p:cNvPr id="12" name="Grafik 11" descr="Ein Bild, das Himmel, Baum, draußen, Architektur enthält.&#10;&#10;Automatisch generierte Beschreibung">
            <a:extLst>
              <a:ext uri="{FF2B5EF4-FFF2-40B4-BE49-F238E27FC236}">
                <a16:creationId xmlns:a16="http://schemas.microsoft.com/office/drawing/2014/main" id="{D4659836-0840-6732-4D35-639D7B4C9F07}"/>
              </a:ext>
            </a:extLst>
          </p:cNvPr>
          <p:cNvPicPr>
            <a:picLocks noChangeAspect="1"/>
          </p:cNvPicPr>
          <p:nvPr/>
        </p:nvPicPr>
        <p:blipFill>
          <a:blip r:embed="rId2" cstate="print">
            <a:extLst>
              <a:ext uri="{28A0092B-C50C-407E-A947-70E740481C1C}">
                <a14:useLocalDpi xmlns:a14="http://schemas.microsoft.com/office/drawing/2010/main" val="0"/>
              </a:ext>
            </a:extLst>
          </a:blip>
          <a:srcRect l="12011" r="5857" b="2"/>
          <a:stretch/>
        </p:blipFill>
        <p:spPr>
          <a:xfrm>
            <a:off x="-1" y="-7175"/>
            <a:ext cx="4055363" cy="4863450"/>
          </a:xfrm>
          <a:prstGeom prst="rect">
            <a:avLst/>
          </a:prstGeom>
        </p:spPr>
      </p:pic>
      <p:cxnSp>
        <p:nvCxnSpPr>
          <p:cNvPr id="22" name="Straight Connector 21">
            <a:extLst>
              <a:ext uri="{FF2B5EF4-FFF2-40B4-BE49-F238E27FC236}">
                <a16:creationId xmlns:a16="http://schemas.microsoft.com/office/drawing/2014/main" id="{C180AB13-A980-4871-BC2B-2585312BA3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4849100"/>
            <a:ext cx="3309581" cy="52811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8" name="Grafik 7" descr="Ein Bild, das Himmel, Gebäude, Baum, Schwimmbecken enthält.&#10;&#10;Automatisch generierte Beschreibung">
            <a:extLst>
              <a:ext uri="{FF2B5EF4-FFF2-40B4-BE49-F238E27FC236}">
                <a16:creationId xmlns:a16="http://schemas.microsoft.com/office/drawing/2014/main" id="{5948732A-F6C8-988F-11BB-506DB1D68C33}"/>
              </a:ext>
            </a:extLst>
          </p:cNvPr>
          <p:cNvPicPr>
            <a:picLocks noChangeAspect="1"/>
          </p:cNvPicPr>
          <p:nvPr/>
        </p:nvPicPr>
        <p:blipFill>
          <a:blip r:embed="rId3" cstate="print">
            <a:extLst>
              <a:ext uri="{28A0092B-C50C-407E-A947-70E740481C1C}">
                <a14:useLocalDpi xmlns:a14="http://schemas.microsoft.com/office/drawing/2010/main" val="0"/>
              </a:ext>
            </a:extLst>
          </a:blip>
          <a:srcRect l="7510" r="8396" b="3"/>
          <a:stretch/>
        </p:blipFill>
        <p:spPr>
          <a:xfrm>
            <a:off x="4046654" y="-7175"/>
            <a:ext cx="4089985" cy="4863450"/>
          </a:xfrm>
          <a:prstGeom prst="rect">
            <a:avLst/>
          </a:prstGeom>
        </p:spPr>
      </p:pic>
      <p:pic>
        <p:nvPicPr>
          <p:cNvPr id="7" name="Grafik 6" descr="Ein Bild, das Gebäude, Baum, Immobilie, Pflanze enthält.&#10;&#10;Automatisch generierte Beschreibung">
            <a:extLst>
              <a:ext uri="{FF2B5EF4-FFF2-40B4-BE49-F238E27FC236}">
                <a16:creationId xmlns:a16="http://schemas.microsoft.com/office/drawing/2014/main" id="{F8DDD926-E600-B373-1BD4-59DCBC84FF3C}"/>
              </a:ext>
            </a:extLst>
          </p:cNvPr>
          <p:cNvPicPr>
            <a:picLocks noChangeAspect="1"/>
          </p:cNvPicPr>
          <p:nvPr/>
        </p:nvPicPr>
        <p:blipFill>
          <a:blip r:embed="rId4" cstate="print">
            <a:extLst>
              <a:ext uri="{28A0092B-C50C-407E-A947-70E740481C1C}">
                <a14:useLocalDpi xmlns:a14="http://schemas.microsoft.com/office/drawing/2010/main" val="0"/>
              </a:ext>
            </a:extLst>
          </a:blip>
          <a:srcRect l="582" r="15216" b="3"/>
          <a:stretch/>
        </p:blipFill>
        <p:spPr>
          <a:xfrm>
            <a:off x="8126648" y="-7175"/>
            <a:ext cx="4095235" cy="4863450"/>
          </a:xfrm>
          <a:prstGeom prst="rect">
            <a:avLst/>
          </a:prstGeom>
        </p:spPr>
      </p:pic>
      <p:cxnSp>
        <p:nvCxnSpPr>
          <p:cNvPr id="24" name="Straight Connector 23">
            <a:extLst>
              <a:ext uri="{FF2B5EF4-FFF2-40B4-BE49-F238E27FC236}">
                <a16:creationId xmlns:a16="http://schemas.microsoft.com/office/drawing/2014/main" id="{715ECFBE-BA94-4D5D-B749-A116517967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64221" y="4849100"/>
            <a:ext cx="3327780" cy="52811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987984C-1057-426F-B56A-251ECA3E5E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0990" y="4849100"/>
            <a:ext cx="2648592" cy="20089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6A69ED3-01B9-44AA-8590-9251F407EF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95230" y="5834655"/>
            <a:ext cx="4296771" cy="102334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71F56D8-800C-481C-9492-1F206F5A0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83588" y="4849100"/>
            <a:ext cx="1460311" cy="20089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641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E016A4-57FD-2F63-199C-6CF4F33F9A1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3B3AC9-8F8A-DDEB-D27F-8BB53D730E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75E579D-98FD-4A88-8052-3451B9CF141C}"/>
              </a:ext>
            </a:extLst>
          </p:cNvPr>
          <p:cNvSpPr>
            <a:spLocks noGrp="1"/>
          </p:cNvSpPr>
          <p:nvPr>
            <p:ph type="ctrTitle"/>
          </p:nvPr>
        </p:nvSpPr>
        <p:spPr>
          <a:xfrm>
            <a:off x="1104899" y="3256157"/>
            <a:ext cx="1863621" cy="2846168"/>
          </a:xfrm>
        </p:spPr>
        <p:txBody>
          <a:bodyPr anchor="t">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tabLst/>
            </a:pP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br>
              <a:rPr kumimoji="0" lang="de-DE" altLang="de-DE" sz="1100" b="0" i="0" u="none" strike="noStrike" cap="none" normalizeH="0" baseline="0" dirty="0">
                <a:ln>
                  <a:noFill/>
                </a:ln>
                <a:solidFill>
                  <a:schemeClr val="tx1"/>
                </a:solidFill>
                <a:effectLst/>
                <a:latin typeface="Univers 57 Condensed" panose="020B0606020202060204" pitchFamily="34" charset="0"/>
              </a:rPr>
            </a:br>
            <a:br>
              <a:rPr kumimoji="0" lang="de-DE" altLang="de-DE" sz="800" b="0" i="0" u="none" strike="noStrike" cap="none" normalizeH="0" baseline="0" dirty="0">
                <a:ln>
                  <a:noFill/>
                </a:ln>
                <a:solidFill>
                  <a:schemeClr val="tx1"/>
                </a:solidFill>
                <a:effectLst/>
                <a:latin typeface="Univers 57 Condensed" panose="020B0606020202060204" pitchFamily="34" charset="0"/>
              </a:rPr>
            </a:br>
            <a:br>
              <a:rPr lang="de-DE" sz="8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endParaRPr lang="de-DE" sz="1400" dirty="0"/>
          </a:p>
        </p:txBody>
      </p:sp>
      <p:sp>
        <p:nvSpPr>
          <p:cNvPr id="3" name="Untertitel 2">
            <a:extLst>
              <a:ext uri="{FF2B5EF4-FFF2-40B4-BE49-F238E27FC236}">
                <a16:creationId xmlns:a16="http://schemas.microsoft.com/office/drawing/2014/main" id="{E968B36C-F288-2C5E-4D74-FDE381E2321B}"/>
              </a:ext>
            </a:extLst>
          </p:cNvPr>
          <p:cNvSpPr>
            <a:spLocks noGrp="1"/>
          </p:cNvSpPr>
          <p:nvPr>
            <p:ph type="subTitle" idx="1"/>
          </p:nvPr>
        </p:nvSpPr>
        <p:spPr>
          <a:xfrm>
            <a:off x="1104899" y="1265272"/>
            <a:ext cx="1676401" cy="2392327"/>
          </a:xfrm>
        </p:spPr>
        <p:txBody>
          <a:bodyPr vert="horz" lIns="91440" tIns="45720" rIns="91440" bIns="45720" rtlCol="0" anchor="t">
            <a:normAutofit/>
          </a:bodyPr>
          <a:lstStyle/>
          <a:p>
            <a:pPr algn="l"/>
            <a:r>
              <a:rPr lang="de-DE" sz="1200" dirty="0"/>
              <a:t>Grundriss </a:t>
            </a:r>
          </a:p>
          <a:p>
            <a:pPr algn="l"/>
            <a:r>
              <a:rPr lang="de-DE" sz="1200" dirty="0" err="1"/>
              <a:t>GRoundfloor</a:t>
            </a:r>
            <a:endParaRPr lang="de-DE" sz="1200" dirty="0"/>
          </a:p>
          <a:p>
            <a:pPr algn="l"/>
            <a:endParaRPr lang="de-DE" sz="1200" dirty="0"/>
          </a:p>
        </p:txBody>
      </p:sp>
      <p:cxnSp>
        <p:nvCxnSpPr>
          <p:cNvPr id="11" name="Straight Connector 10">
            <a:extLst>
              <a:ext uri="{FF2B5EF4-FFF2-40B4-BE49-F238E27FC236}">
                <a16:creationId xmlns:a16="http://schemas.microsoft.com/office/drawing/2014/main" id="{1E45972C-6C77-FFF4-52D5-17C0DCB28B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94A9F87-C60C-E258-E595-FA7EEDA92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7" name="Grafik 6" descr="Ein Bild, das Entwurf, Diagramm, Karte, Zeichnung enthält.">
            <a:extLst>
              <a:ext uri="{FF2B5EF4-FFF2-40B4-BE49-F238E27FC236}">
                <a16:creationId xmlns:a16="http://schemas.microsoft.com/office/drawing/2014/main" id="{11747D62-7B1E-F1BA-0919-11C2A48A73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771" y="1130661"/>
            <a:ext cx="4043101" cy="5053876"/>
          </a:xfrm>
          <a:prstGeom prst="rect">
            <a:avLst/>
          </a:prstGeom>
        </p:spPr>
      </p:pic>
      <p:pic>
        <p:nvPicPr>
          <p:cNvPr id="12" name="Grafik 11" descr="Ein Bild, das draußen, Himmel, Auto, Gebäude enthält.&#10;&#10;Automatisch generierte Beschreibung">
            <a:extLst>
              <a:ext uri="{FF2B5EF4-FFF2-40B4-BE49-F238E27FC236}">
                <a16:creationId xmlns:a16="http://schemas.microsoft.com/office/drawing/2014/main" id="{6640FEFA-2BD5-08EA-F3CE-E2C19C147A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5169" y="1265274"/>
            <a:ext cx="4837051" cy="4837051"/>
          </a:xfrm>
          <a:prstGeom prst="rect">
            <a:avLst/>
          </a:prstGeom>
        </p:spPr>
      </p:pic>
    </p:spTree>
    <p:extLst>
      <p:ext uri="{BB962C8B-B14F-4D97-AF65-F5344CB8AC3E}">
        <p14:creationId xmlns:p14="http://schemas.microsoft.com/office/powerpoint/2010/main" val="9915769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057A1D-D5ED-B446-1E0D-221DB1B6A9E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17833BE-7FDD-56D3-3BFE-795C5A4EE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39F7BE2-CF4A-45D9-2771-A2271749B362}"/>
              </a:ext>
            </a:extLst>
          </p:cNvPr>
          <p:cNvSpPr>
            <a:spLocks noGrp="1"/>
          </p:cNvSpPr>
          <p:nvPr>
            <p:ph type="ctrTitle"/>
          </p:nvPr>
        </p:nvSpPr>
        <p:spPr>
          <a:xfrm>
            <a:off x="1104899" y="3256157"/>
            <a:ext cx="1863621" cy="2846168"/>
          </a:xfrm>
        </p:spPr>
        <p:txBody>
          <a:bodyPr anchor="t">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cap="none" dirty="0">
                <a:solidFill>
                  <a:schemeClr val="tx1"/>
                </a:solidFill>
                <a:latin typeface="Univers 57 Condensed" panose="020B0606020202060204" pitchFamily="34" charset="0"/>
              </a:rPr>
              <a:t>2 </a:t>
            </a:r>
            <a:r>
              <a:rPr lang="de-DE" altLang="de-DE" sz="1300" cap="none" dirty="0" err="1">
                <a:solidFill>
                  <a:schemeClr val="tx1"/>
                </a:solidFill>
                <a:latin typeface="Univers 57 Condensed" panose="020B0606020202060204" pitchFamily="34" charset="0"/>
              </a:rPr>
              <a:t>bedroom</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a:solidFill>
                  <a:schemeClr val="tx1"/>
                </a:solidFill>
                <a:latin typeface="Univers 57 Condensed" panose="020B0606020202060204" pitchFamily="34" charset="0"/>
              </a:rPr>
              <a:t>Internal </a:t>
            </a:r>
            <a:r>
              <a:rPr lang="de-DE" altLang="de-DE" sz="1300" cap="none" dirty="0" err="1">
                <a:solidFill>
                  <a:schemeClr val="tx1"/>
                </a:solidFill>
                <a:latin typeface="Univers 57 Condensed" panose="020B0606020202060204" pitchFamily="34" charset="0"/>
              </a:rPr>
              <a:t>area</a:t>
            </a:r>
            <a:r>
              <a:rPr lang="de-DE" altLang="de-DE" sz="1300" cap="none" dirty="0">
                <a:solidFill>
                  <a:schemeClr val="tx1"/>
                </a:solidFill>
                <a:latin typeface="Univers 57 Condensed" panose="020B0606020202060204" pitchFamily="34" charset="0"/>
              </a:rPr>
              <a:t>	    93 m² </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err="1">
                <a:solidFill>
                  <a:schemeClr val="tx1"/>
                </a:solidFill>
                <a:latin typeface="Univers 57 Condensed" panose="020B0606020202060204" pitchFamily="34" charset="0"/>
              </a:rPr>
              <a:t>covered</a:t>
            </a:r>
            <a:r>
              <a:rPr lang="de-DE" altLang="de-DE" sz="1300" cap="none" dirty="0">
                <a:solidFill>
                  <a:schemeClr val="tx1"/>
                </a:solidFill>
                <a:latin typeface="Univers 57 Condensed" panose="020B0606020202060204" pitchFamily="34" charset="0"/>
              </a:rPr>
              <a:t> Balkon   32 m²</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err="1">
                <a:solidFill>
                  <a:schemeClr val="tx1"/>
                </a:solidFill>
                <a:latin typeface="Univers 57 Condensed" panose="020B0606020202060204" pitchFamily="34" charset="0"/>
              </a:rPr>
              <a:t>storage</a:t>
            </a:r>
            <a:r>
              <a:rPr lang="de-DE" altLang="de-DE" sz="1300" cap="none" dirty="0">
                <a:solidFill>
                  <a:schemeClr val="tx1"/>
                </a:solidFill>
                <a:latin typeface="Univers 57 Condensed" panose="020B0606020202060204" pitchFamily="34" charset="0"/>
              </a:rPr>
              <a:t>	     3 m²</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a:solidFill>
                  <a:schemeClr val="tx1"/>
                </a:solidFill>
                <a:latin typeface="Univers 57 Condensed" panose="020B0606020202060204" pitchFamily="34" charset="0"/>
              </a:rPr>
              <a:t>gesamt	128 m²</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err="1">
                <a:solidFill>
                  <a:schemeClr val="tx1"/>
                </a:solidFill>
                <a:latin typeface="Univers 57 Condensed" panose="020B0606020202060204" pitchFamily="34" charset="0"/>
              </a:rPr>
              <a:t>price</a:t>
            </a:r>
            <a:r>
              <a:rPr lang="de-DE" altLang="de-DE" sz="1300" cap="none" dirty="0">
                <a:solidFill>
                  <a:schemeClr val="tx1"/>
                </a:solidFill>
                <a:latin typeface="Univers 57 Condensed" panose="020B0606020202060204" pitchFamily="34" charset="0"/>
              </a:rPr>
              <a:t>            288.200,- €</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a:solidFill>
                  <a:schemeClr val="tx1"/>
                </a:solidFill>
                <a:latin typeface="Univers 57 Condensed" panose="020B0606020202060204" pitchFamily="34" charset="0"/>
              </a:rPr>
              <a:t>+VAT</a:t>
            </a:r>
            <a:br>
              <a:rPr kumimoji="0" lang="de-DE" altLang="de-DE" sz="1100" b="0" i="0" u="none" strike="noStrike" cap="none" normalizeH="0" baseline="0" dirty="0">
                <a:ln>
                  <a:noFill/>
                </a:ln>
                <a:solidFill>
                  <a:schemeClr val="tx1"/>
                </a:solidFill>
                <a:effectLst/>
                <a:latin typeface="Univers 57 Condensed" panose="020B0606020202060204" pitchFamily="34" charset="0"/>
              </a:rPr>
            </a:br>
            <a:br>
              <a:rPr kumimoji="0" lang="de-DE" altLang="de-DE" sz="800" b="0" i="0" u="none" strike="noStrike" cap="none" normalizeH="0" baseline="0" dirty="0">
                <a:ln>
                  <a:noFill/>
                </a:ln>
                <a:solidFill>
                  <a:schemeClr val="tx1"/>
                </a:solidFill>
                <a:effectLst/>
                <a:latin typeface="Univers 57 Condensed" panose="020B0606020202060204" pitchFamily="34" charset="0"/>
              </a:rPr>
            </a:br>
            <a:br>
              <a:rPr lang="de-DE" sz="8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endParaRPr lang="de-DE" sz="1400" dirty="0"/>
          </a:p>
        </p:txBody>
      </p:sp>
      <p:sp>
        <p:nvSpPr>
          <p:cNvPr id="3" name="Untertitel 2">
            <a:extLst>
              <a:ext uri="{FF2B5EF4-FFF2-40B4-BE49-F238E27FC236}">
                <a16:creationId xmlns:a16="http://schemas.microsoft.com/office/drawing/2014/main" id="{5ECD5794-76C6-29F8-5389-19B61F25696D}"/>
              </a:ext>
            </a:extLst>
          </p:cNvPr>
          <p:cNvSpPr>
            <a:spLocks noGrp="1"/>
          </p:cNvSpPr>
          <p:nvPr>
            <p:ph type="subTitle" idx="1"/>
          </p:nvPr>
        </p:nvSpPr>
        <p:spPr>
          <a:xfrm>
            <a:off x="1104899" y="1265272"/>
            <a:ext cx="1676401" cy="2392327"/>
          </a:xfrm>
        </p:spPr>
        <p:txBody>
          <a:bodyPr vert="horz" lIns="91440" tIns="45720" rIns="91440" bIns="45720" rtlCol="0" anchor="t">
            <a:normAutofit/>
          </a:bodyPr>
          <a:lstStyle/>
          <a:p>
            <a:pPr algn="l"/>
            <a:r>
              <a:rPr lang="de-DE" sz="1200" dirty="0"/>
              <a:t>Grundriss </a:t>
            </a:r>
          </a:p>
          <a:p>
            <a:pPr algn="l"/>
            <a:r>
              <a:rPr lang="de-DE" sz="1200" dirty="0"/>
              <a:t>Apartment 101</a:t>
            </a:r>
          </a:p>
          <a:p>
            <a:pPr algn="l"/>
            <a:r>
              <a:rPr lang="de-DE" sz="1200" dirty="0"/>
              <a:t>First </a:t>
            </a:r>
            <a:r>
              <a:rPr lang="de-DE" sz="1200" dirty="0" err="1"/>
              <a:t>floor</a:t>
            </a:r>
            <a:endParaRPr lang="de-DE" sz="1200" dirty="0"/>
          </a:p>
          <a:p>
            <a:pPr algn="l"/>
            <a:r>
              <a:rPr lang="de-DE" sz="1200" dirty="0"/>
              <a:t>128 m²</a:t>
            </a:r>
          </a:p>
          <a:p>
            <a:pPr algn="l"/>
            <a:endParaRPr lang="de-DE" sz="1200" dirty="0"/>
          </a:p>
        </p:txBody>
      </p:sp>
      <p:cxnSp>
        <p:nvCxnSpPr>
          <p:cNvPr id="11" name="Straight Connector 10">
            <a:extLst>
              <a:ext uri="{FF2B5EF4-FFF2-40B4-BE49-F238E27FC236}">
                <a16:creationId xmlns:a16="http://schemas.microsoft.com/office/drawing/2014/main" id="{4D64984B-9533-44CD-D81A-8A02E95109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8BD266B-D71E-A3BA-6760-15CED7AC99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5" name="Grafik 4" descr="Ein Bild, das Gebäude, draußen, Pflanze, Palme enthält.&#10;&#10;Automatisch generierte Beschreibung">
            <a:extLst>
              <a:ext uri="{FF2B5EF4-FFF2-40B4-BE49-F238E27FC236}">
                <a16:creationId xmlns:a16="http://schemas.microsoft.com/office/drawing/2014/main" id="{04221BD8-B163-1566-C03A-14E9A516C6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2307" y="1265273"/>
            <a:ext cx="4837052" cy="4837052"/>
          </a:xfrm>
          <a:prstGeom prst="rect">
            <a:avLst/>
          </a:prstGeom>
        </p:spPr>
      </p:pic>
      <p:pic>
        <p:nvPicPr>
          <p:cNvPr id="4" name="Grafik 3">
            <a:extLst>
              <a:ext uri="{FF2B5EF4-FFF2-40B4-BE49-F238E27FC236}">
                <a16:creationId xmlns:a16="http://schemas.microsoft.com/office/drawing/2014/main" id="{278638A2-4F13-3CD6-3C13-896A9576DA12}"/>
              </a:ext>
            </a:extLst>
          </p:cNvPr>
          <p:cNvPicPr>
            <a:picLocks noChangeAspect="1"/>
          </p:cNvPicPr>
          <p:nvPr/>
        </p:nvPicPr>
        <p:blipFill>
          <a:blip r:embed="rId3"/>
          <a:stretch>
            <a:fillRect/>
          </a:stretch>
        </p:blipFill>
        <p:spPr>
          <a:xfrm>
            <a:off x="4984116" y="76859"/>
            <a:ext cx="6485243" cy="7606634"/>
          </a:xfrm>
          <a:prstGeom prst="rect">
            <a:avLst/>
          </a:prstGeom>
        </p:spPr>
      </p:pic>
    </p:spTree>
    <p:extLst>
      <p:ext uri="{BB962C8B-B14F-4D97-AF65-F5344CB8AC3E}">
        <p14:creationId xmlns:p14="http://schemas.microsoft.com/office/powerpoint/2010/main" val="1617277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901D76-7F4A-E41A-5B67-A948BB89636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BA8E2B-2C60-D6B9-77EB-7B4841960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51AB14F-8480-77BD-BAB6-FCC67B67EC98}"/>
              </a:ext>
            </a:extLst>
          </p:cNvPr>
          <p:cNvSpPr>
            <a:spLocks noGrp="1"/>
          </p:cNvSpPr>
          <p:nvPr>
            <p:ph type="ctrTitle"/>
          </p:nvPr>
        </p:nvSpPr>
        <p:spPr>
          <a:xfrm>
            <a:off x="1104899" y="3256157"/>
            <a:ext cx="1863621" cy="2846168"/>
          </a:xfrm>
        </p:spPr>
        <p:txBody>
          <a:bodyPr anchor="t">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cap="none" dirty="0">
                <a:solidFill>
                  <a:schemeClr val="tx1"/>
                </a:solidFill>
                <a:latin typeface="Univers 57 Condensed" panose="020B0606020202060204" pitchFamily="34" charset="0"/>
              </a:rPr>
              <a:t>2 </a:t>
            </a:r>
            <a:r>
              <a:rPr lang="de-DE" altLang="de-DE" sz="1300" cap="none" dirty="0" err="1">
                <a:solidFill>
                  <a:schemeClr val="tx1"/>
                </a:solidFill>
                <a:latin typeface="Univers 57 Condensed" panose="020B0606020202060204" pitchFamily="34" charset="0"/>
              </a:rPr>
              <a:t>bedroom</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a:solidFill>
                  <a:schemeClr val="tx1"/>
                </a:solidFill>
                <a:latin typeface="Univers 57 Condensed" panose="020B0606020202060204" pitchFamily="34" charset="0"/>
              </a:rPr>
              <a:t>Internal </a:t>
            </a:r>
            <a:r>
              <a:rPr lang="de-DE" altLang="de-DE" sz="1300" cap="none" dirty="0" err="1">
                <a:solidFill>
                  <a:schemeClr val="tx1"/>
                </a:solidFill>
                <a:latin typeface="Univers 57 Condensed" panose="020B0606020202060204" pitchFamily="34" charset="0"/>
              </a:rPr>
              <a:t>area</a:t>
            </a:r>
            <a:r>
              <a:rPr lang="de-DE" altLang="de-DE" sz="1300" cap="none" dirty="0">
                <a:solidFill>
                  <a:schemeClr val="tx1"/>
                </a:solidFill>
                <a:latin typeface="Univers 57 Condensed" panose="020B0606020202060204" pitchFamily="34" charset="0"/>
              </a:rPr>
              <a:t>	    93 m² </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err="1">
                <a:solidFill>
                  <a:schemeClr val="tx1"/>
                </a:solidFill>
                <a:latin typeface="Univers 57 Condensed" panose="020B0606020202060204" pitchFamily="34" charset="0"/>
              </a:rPr>
              <a:t>covered</a:t>
            </a:r>
            <a:r>
              <a:rPr lang="de-DE" altLang="de-DE" sz="1300" cap="none" dirty="0">
                <a:solidFill>
                  <a:schemeClr val="tx1"/>
                </a:solidFill>
                <a:latin typeface="Univers 57 Condensed" panose="020B0606020202060204" pitchFamily="34" charset="0"/>
              </a:rPr>
              <a:t> Balkon   32 m²</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err="1">
                <a:solidFill>
                  <a:schemeClr val="tx1"/>
                </a:solidFill>
                <a:latin typeface="Univers 57 Condensed" panose="020B0606020202060204" pitchFamily="34" charset="0"/>
              </a:rPr>
              <a:t>storage</a:t>
            </a:r>
            <a:r>
              <a:rPr lang="de-DE" altLang="de-DE" sz="1300" cap="none" dirty="0">
                <a:solidFill>
                  <a:schemeClr val="tx1"/>
                </a:solidFill>
                <a:latin typeface="Univers 57 Condensed" panose="020B0606020202060204" pitchFamily="34" charset="0"/>
              </a:rPr>
              <a:t>	     3 m²</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a:solidFill>
                  <a:schemeClr val="tx1"/>
                </a:solidFill>
                <a:latin typeface="Univers 57 Condensed" panose="020B0606020202060204" pitchFamily="34" charset="0"/>
              </a:rPr>
              <a:t>gesamt	128 m²</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err="1">
                <a:solidFill>
                  <a:schemeClr val="tx1"/>
                </a:solidFill>
                <a:latin typeface="Univers 57 Condensed" panose="020B0606020202060204" pitchFamily="34" charset="0"/>
              </a:rPr>
              <a:t>price</a:t>
            </a:r>
            <a:r>
              <a:rPr lang="de-DE" altLang="de-DE" sz="1300" cap="none" dirty="0">
                <a:solidFill>
                  <a:schemeClr val="tx1"/>
                </a:solidFill>
                <a:latin typeface="Univers 57 Condensed" panose="020B0606020202060204" pitchFamily="34" charset="0"/>
              </a:rPr>
              <a:t>            288.200,- €</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a:solidFill>
                  <a:schemeClr val="tx1"/>
                </a:solidFill>
                <a:latin typeface="Univers 57 Condensed" panose="020B0606020202060204" pitchFamily="34" charset="0"/>
              </a:rPr>
              <a:t>+VAT</a:t>
            </a:r>
            <a:br>
              <a:rPr kumimoji="0" lang="de-DE" altLang="de-DE" sz="1100" b="0" i="0" u="none" strike="noStrike" cap="none" normalizeH="0" baseline="0" dirty="0">
                <a:ln>
                  <a:noFill/>
                </a:ln>
                <a:solidFill>
                  <a:schemeClr val="tx1"/>
                </a:solidFill>
                <a:effectLst/>
                <a:latin typeface="Univers 57 Condensed" panose="020B0606020202060204" pitchFamily="34" charset="0"/>
              </a:rPr>
            </a:br>
            <a:br>
              <a:rPr kumimoji="0" lang="de-DE" altLang="de-DE" sz="800" b="0" i="0" u="none" strike="noStrike" cap="none" normalizeH="0" baseline="0" dirty="0">
                <a:ln>
                  <a:noFill/>
                </a:ln>
                <a:solidFill>
                  <a:schemeClr val="tx1"/>
                </a:solidFill>
                <a:effectLst/>
                <a:latin typeface="Univers 57 Condensed" panose="020B0606020202060204" pitchFamily="34" charset="0"/>
              </a:rPr>
            </a:br>
            <a:br>
              <a:rPr lang="de-DE" sz="8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endParaRPr lang="de-DE" sz="1400" dirty="0"/>
          </a:p>
        </p:txBody>
      </p:sp>
      <p:sp>
        <p:nvSpPr>
          <p:cNvPr id="3" name="Untertitel 2">
            <a:extLst>
              <a:ext uri="{FF2B5EF4-FFF2-40B4-BE49-F238E27FC236}">
                <a16:creationId xmlns:a16="http://schemas.microsoft.com/office/drawing/2014/main" id="{4E38F50D-AB20-7764-8B93-EC74B4167CFF}"/>
              </a:ext>
            </a:extLst>
          </p:cNvPr>
          <p:cNvSpPr>
            <a:spLocks noGrp="1"/>
          </p:cNvSpPr>
          <p:nvPr>
            <p:ph type="subTitle" idx="1"/>
          </p:nvPr>
        </p:nvSpPr>
        <p:spPr>
          <a:xfrm>
            <a:off x="1104899" y="1265272"/>
            <a:ext cx="1676401" cy="2392327"/>
          </a:xfrm>
        </p:spPr>
        <p:txBody>
          <a:bodyPr vert="horz" lIns="91440" tIns="45720" rIns="91440" bIns="45720" rtlCol="0" anchor="t">
            <a:normAutofit/>
          </a:bodyPr>
          <a:lstStyle/>
          <a:p>
            <a:pPr algn="l"/>
            <a:r>
              <a:rPr lang="de-DE" sz="1200" dirty="0"/>
              <a:t>Grundriss </a:t>
            </a:r>
          </a:p>
          <a:p>
            <a:pPr algn="l"/>
            <a:r>
              <a:rPr lang="de-DE" sz="1200" dirty="0"/>
              <a:t>Apartment 101</a:t>
            </a:r>
          </a:p>
          <a:p>
            <a:pPr algn="l"/>
            <a:r>
              <a:rPr lang="de-DE" sz="1200" dirty="0"/>
              <a:t>First </a:t>
            </a:r>
            <a:r>
              <a:rPr lang="de-DE" sz="1200" dirty="0" err="1"/>
              <a:t>floor</a:t>
            </a:r>
            <a:endParaRPr lang="de-DE" sz="1200" dirty="0"/>
          </a:p>
          <a:p>
            <a:pPr algn="l"/>
            <a:r>
              <a:rPr lang="de-DE" sz="1200" dirty="0"/>
              <a:t>128 m²</a:t>
            </a:r>
          </a:p>
          <a:p>
            <a:pPr algn="l"/>
            <a:endParaRPr lang="de-DE" sz="1200" dirty="0"/>
          </a:p>
        </p:txBody>
      </p:sp>
      <p:cxnSp>
        <p:nvCxnSpPr>
          <p:cNvPr id="11" name="Straight Connector 10">
            <a:extLst>
              <a:ext uri="{FF2B5EF4-FFF2-40B4-BE49-F238E27FC236}">
                <a16:creationId xmlns:a16="http://schemas.microsoft.com/office/drawing/2014/main" id="{4E1A982B-7410-A37F-BC9C-55F3BD576D5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36FDF2A-4632-6C50-0908-9376F68C52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5" name="Grafik 4" descr="Ein Bild, das Gebäude, draußen, Pflanze, Palme enthält.&#10;&#10;Automatisch generierte Beschreibung">
            <a:extLst>
              <a:ext uri="{FF2B5EF4-FFF2-40B4-BE49-F238E27FC236}">
                <a16:creationId xmlns:a16="http://schemas.microsoft.com/office/drawing/2014/main" id="{25A8E0D8-06E8-901F-D175-EE58FC501D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2307" y="1265273"/>
            <a:ext cx="4837052" cy="4837052"/>
          </a:xfrm>
          <a:prstGeom prst="rect">
            <a:avLst/>
          </a:prstGeom>
        </p:spPr>
      </p:pic>
      <p:pic>
        <p:nvPicPr>
          <p:cNvPr id="14" name="Grafik 13" descr="Ein Bild, das Im Haus, Wand, Inneneinrichtung, Hund enthält.&#10;&#10;Automatisch generierte Beschreibung">
            <a:extLst>
              <a:ext uri="{FF2B5EF4-FFF2-40B4-BE49-F238E27FC236}">
                <a16:creationId xmlns:a16="http://schemas.microsoft.com/office/drawing/2014/main" id="{78100E57-7F9D-3508-55A6-BDD6791876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1259528"/>
            <a:ext cx="7890164" cy="5039227"/>
          </a:xfrm>
          <a:prstGeom prst="rect">
            <a:avLst/>
          </a:prstGeom>
        </p:spPr>
      </p:pic>
    </p:spTree>
    <p:extLst>
      <p:ext uri="{BB962C8B-B14F-4D97-AF65-F5344CB8AC3E}">
        <p14:creationId xmlns:p14="http://schemas.microsoft.com/office/powerpoint/2010/main" val="3631722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5B19E6-FDE8-CD59-968D-7B05B4BEE77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E530C8E-2C35-E4DD-83FC-50F9DC500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B5D47C5-C61D-B668-9320-5BDBF268BD22}"/>
              </a:ext>
            </a:extLst>
          </p:cNvPr>
          <p:cNvSpPr>
            <a:spLocks noGrp="1"/>
          </p:cNvSpPr>
          <p:nvPr>
            <p:ph type="ctrTitle"/>
          </p:nvPr>
        </p:nvSpPr>
        <p:spPr>
          <a:xfrm>
            <a:off x="1104899" y="3256157"/>
            <a:ext cx="1863621" cy="2846168"/>
          </a:xfrm>
        </p:spPr>
        <p:txBody>
          <a:bodyPr anchor="t">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cap="none" dirty="0">
                <a:solidFill>
                  <a:schemeClr val="tx1"/>
                </a:solidFill>
                <a:latin typeface="Univers 57 Condensed" panose="020B0606020202060204" pitchFamily="34" charset="0"/>
              </a:rPr>
              <a:t>2 </a:t>
            </a:r>
            <a:r>
              <a:rPr lang="de-DE" altLang="de-DE" sz="1300" cap="none" dirty="0" err="1">
                <a:solidFill>
                  <a:schemeClr val="tx1"/>
                </a:solidFill>
                <a:latin typeface="Univers 57 Condensed" panose="020B0606020202060204" pitchFamily="34" charset="0"/>
              </a:rPr>
              <a:t>bedroom</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a:solidFill>
                  <a:schemeClr val="tx1"/>
                </a:solidFill>
                <a:latin typeface="Univers 57 Condensed" panose="020B0606020202060204" pitchFamily="34" charset="0"/>
              </a:rPr>
              <a:t>Internal </a:t>
            </a:r>
            <a:r>
              <a:rPr lang="de-DE" altLang="de-DE" sz="1300" cap="none" dirty="0" err="1">
                <a:solidFill>
                  <a:schemeClr val="tx1"/>
                </a:solidFill>
                <a:latin typeface="Univers 57 Condensed" panose="020B0606020202060204" pitchFamily="34" charset="0"/>
              </a:rPr>
              <a:t>area</a:t>
            </a:r>
            <a:r>
              <a:rPr lang="de-DE" altLang="de-DE" sz="1300" cap="none" dirty="0">
                <a:solidFill>
                  <a:schemeClr val="tx1"/>
                </a:solidFill>
                <a:latin typeface="Univers 57 Condensed" panose="020B0606020202060204" pitchFamily="34" charset="0"/>
              </a:rPr>
              <a:t>	    97 m² </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err="1">
                <a:solidFill>
                  <a:schemeClr val="tx1"/>
                </a:solidFill>
                <a:latin typeface="Univers 57 Condensed" panose="020B0606020202060204" pitchFamily="34" charset="0"/>
              </a:rPr>
              <a:t>covered</a:t>
            </a:r>
            <a:r>
              <a:rPr lang="de-DE" altLang="de-DE" sz="1300" cap="none" dirty="0">
                <a:solidFill>
                  <a:schemeClr val="tx1"/>
                </a:solidFill>
                <a:latin typeface="Univers 57 Condensed" panose="020B0606020202060204" pitchFamily="34" charset="0"/>
              </a:rPr>
              <a:t> Balkon   38 m²</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err="1">
                <a:solidFill>
                  <a:schemeClr val="tx1"/>
                </a:solidFill>
                <a:latin typeface="Univers 57 Condensed" panose="020B0606020202060204" pitchFamily="34" charset="0"/>
              </a:rPr>
              <a:t>storage</a:t>
            </a:r>
            <a:r>
              <a:rPr lang="de-DE" altLang="de-DE" sz="1300" cap="none" dirty="0">
                <a:solidFill>
                  <a:schemeClr val="tx1"/>
                </a:solidFill>
                <a:latin typeface="Univers 57 Condensed" panose="020B0606020202060204" pitchFamily="34" charset="0"/>
              </a:rPr>
              <a:t>	     3 m²</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a:solidFill>
                  <a:schemeClr val="tx1"/>
                </a:solidFill>
                <a:latin typeface="Univers 57 Condensed" panose="020B0606020202060204" pitchFamily="34" charset="0"/>
              </a:rPr>
              <a:t>gesamt	138 m²</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err="1">
                <a:solidFill>
                  <a:schemeClr val="tx1"/>
                </a:solidFill>
                <a:latin typeface="Univers 57 Condensed" panose="020B0606020202060204" pitchFamily="34" charset="0"/>
              </a:rPr>
              <a:t>price</a:t>
            </a:r>
            <a:r>
              <a:rPr lang="de-DE" altLang="de-DE" sz="1300" cap="none" dirty="0">
                <a:solidFill>
                  <a:schemeClr val="tx1"/>
                </a:solidFill>
                <a:latin typeface="Univers 57 Condensed" panose="020B0606020202060204" pitchFamily="34" charset="0"/>
              </a:rPr>
              <a:t>           305.400,- €</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a:solidFill>
                  <a:schemeClr val="tx1"/>
                </a:solidFill>
                <a:latin typeface="Univers 57 Condensed" panose="020B0606020202060204" pitchFamily="34" charset="0"/>
              </a:rPr>
              <a:t>+VAT</a:t>
            </a:r>
            <a:br>
              <a:rPr kumimoji="0" lang="de-DE" altLang="de-DE" sz="1100" b="0" i="0" u="none" strike="noStrike" cap="none" normalizeH="0" baseline="0" dirty="0">
                <a:ln>
                  <a:noFill/>
                </a:ln>
                <a:solidFill>
                  <a:schemeClr val="tx1"/>
                </a:solidFill>
                <a:effectLst/>
                <a:latin typeface="Univers 57 Condensed" panose="020B0606020202060204" pitchFamily="34" charset="0"/>
              </a:rPr>
            </a:br>
            <a:br>
              <a:rPr kumimoji="0" lang="de-DE" altLang="de-DE" sz="800" b="0" i="0" u="none" strike="noStrike" cap="none" normalizeH="0" baseline="0" dirty="0">
                <a:ln>
                  <a:noFill/>
                </a:ln>
                <a:solidFill>
                  <a:schemeClr val="tx1"/>
                </a:solidFill>
                <a:effectLst/>
                <a:latin typeface="Univers 57 Condensed" panose="020B0606020202060204" pitchFamily="34" charset="0"/>
              </a:rPr>
            </a:br>
            <a:br>
              <a:rPr lang="de-DE" sz="8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endParaRPr lang="de-DE" sz="1400" dirty="0"/>
          </a:p>
        </p:txBody>
      </p:sp>
      <p:sp>
        <p:nvSpPr>
          <p:cNvPr id="3" name="Untertitel 2">
            <a:extLst>
              <a:ext uri="{FF2B5EF4-FFF2-40B4-BE49-F238E27FC236}">
                <a16:creationId xmlns:a16="http://schemas.microsoft.com/office/drawing/2014/main" id="{F6E24787-9742-126D-E06C-46EAF797B4CD}"/>
              </a:ext>
            </a:extLst>
          </p:cNvPr>
          <p:cNvSpPr>
            <a:spLocks noGrp="1"/>
          </p:cNvSpPr>
          <p:nvPr>
            <p:ph type="subTitle" idx="1"/>
          </p:nvPr>
        </p:nvSpPr>
        <p:spPr>
          <a:xfrm>
            <a:off x="1104899" y="1265272"/>
            <a:ext cx="1676401" cy="2392327"/>
          </a:xfrm>
        </p:spPr>
        <p:txBody>
          <a:bodyPr vert="horz" lIns="91440" tIns="45720" rIns="91440" bIns="45720" rtlCol="0" anchor="t">
            <a:normAutofit/>
          </a:bodyPr>
          <a:lstStyle/>
          <a:p>
            <a:pPr algn="l"/>
            <a:r>
              <a:rPr lang="de-DE" sz="1200" dirty="0"/>
              <a:t>Grundriss </a:t>
            </a:r>
          </a:p>
          <a:p>
            <a:pPr algn="l"/>
            <a:r>
              <a:rPr lang="de-DE" sz="1200" dirty="0"/>
              <a:t>Apartment 102</a:t>
            </a:r>
          </a:p>
          <a:p>
            <a:pPr algn="l"/>
            <a:r>
              <a:rPr lang="de-DE" sz="1200" dirty="0"/>
              <a:t>First </a:t>
            </a:r>
            <a:r>
              <a:rPr lang="de-DE" sz="1200" dirty="0" err="1"/>
              <a:t>floor</a:t>
            </a:r>
            <a:endParaRPr lang="de-DE" sz="1200" dirty="0"/>
          </a:p>
          <a:p>
            <a:pPr algn="l"/>
            <a:r>
              <a:rPr lang="de-DE" sz="1200" dirty="0"/>
              <a:t>138 m²</a:t>
            </a:r>
          </a:p>
          <a:p>
            <a:pPr algn="l"/>
            <a:endParaRPr lang="de-DE" sz="1200" dirty="0"/>
          </a:p>
        </p:txBody>
      </p:sp>
      <p:cxnSp>
        <p:nvCxnSpPr>
          <p:cNvPr id="11" name="Straight Connector 10">
            <a:extLst>
              <a:ext uri="{FF2B5EF4-FFF2-40B4-BE49-F238E27FC236}">
                <a16:creationId xmlns:a16="http://schemas.microsoft.com/office/drawing/2014/main" id="{26568AB5-EF35-3D88-7C07-DEE4BDCF64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F282C01-5B24-B98D-B4CF-CD20AE5D7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5" name="Grafik 4" descr="Ein Bild, das Gebäude, draußen, Pflanze, Palme enthält.&#10;&#10;Automatisch generierte Beschreibung">
            <a:extLst>
              <a:ext uri="{FF2B5EF4-FFF2-40B4-BE49-F238E27FC236}">
                <a16:creationId xmlns:a16="http://schemas.microsoft.com/office/drawing/2014/main" id="{6B818EDE-0771-31F7-E5AE-6F20468470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2307" y="1265273"/>
            <a:ext cx="4837052" cy="4837052"/>
          </a:xfrm>
          <a:prstGeom prst="rect">
            <a:avLst/>
          </a:prstGeom>
        </p:spPr>
      </p:pic>
      <p:pic>
        <p:nvPicPr>
          <p:cNvPr id="7" name="Grafik 6" descr="Ein Bild, das Diagramm, Plan, technische Zeichnung, Entwurf enthält.">
            <a:extLst>
              <a:ext uri="{FF2B5EF4-FFF2-40B4-BE49-F238E27FC236}">
                <a16:creationId xmlns:a16="http://schemas.microsoft.com/office/drawing/2014/main" id="{BB6816F5-F1EB-249F-3D06-938AF2F4E1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1151" y="442487"/>
            <a:ext cx="6658208" cy="6658208"/>
          </a:xfrm>
          <a:prstGeom prst="rect">
            <a:avLst/>
          </a:prstGeom>
        </p:spPr>
      </p:pic>
    </p:spTree>
    <p:extLst>
      <p:ext uri="{BB962C8B-B14F-4D97-AF65-F5344CB8AC3E}">
        <p14:creationId xmlns:p14="http://schemas.microsoft.com/office/powerpoint/2010/main" val="1883612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25803D-201C-33DC-E39B-4978E3BD232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84DCCC-A78B-7492-D879-F38DEEDDCF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7D884AC-FC42-2B69-0B05-0B5C9B2795D6}"/>
              </a:ext>
            </a:extLst>
          </p:cNvPr>
          <p:cNvSpPr>
            <a:spLocks noGrp="1"/>
          </p:cNvSpPr>
          <p:nvPr>
            <p:ph type="ctrTitle"/>
          </p:nvPr>
        </p:nvSpPr>
        <p:spPr>
          <a:xfrm>
            <a:off x="1104899" y="3256157"/>
            <a:ext cx="1863621" cy="2846168"/>
          </a:xfrm>
        </p:spPr>
        <p:txBody>
          <a:bodyPr anchor="t">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cap="none" dirty="0">
                <a:solidFill>
                  <a:schemeClr val="tx1"/>
                </a:solidFill>
                <a:latin typeface="Univers 57 Condensed" panose="020B0606020202060204" pitchFamily="34" charset="0"/>
              </a:rPr>
              <a:t>2 </a:t>
            </a:r>
            <a:r>
              <a:rPr lang="de-DE" altLang="de-DE" sz="1300" cap="none" dirty="0" err="1">
                <a:solidFill>
                  <a:schemeClr val="tx1"/>
                </a:solidFill>
                <a:latin typeface="Univers 57 Condensed" panose="020B0606020202060204" pitchFamily="34" charset="0"/>
              </a:rPr>
              <a:t>bedroom</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a:solidFill>
                  <a:schemeClr val="tx1"/>
                </a:solidFill>
                <a:latin typeface="Univers 57 Condensed" panose="020B0606020202060204" pitchFamily="34" charset="0"/>
              </a:rPr>
              <a:t>Internal </a:t>
            </a:r>
            <a:r>
              <a:rPr lang="de-DE" altLang="de-DE" sz="1300" cap="none" dirty="0" err="1">
                <a:solidFill>
                  <a:schemeClr val="tx1"/>
                </a:solidFill>
                <a:latin typeface="Univers 57 Condensed" panose="020B0606020202060204" pitchFamily="34" charset="0"/>
              </a:rPr>
              <a:t>area</a:t>
            </a:r>
            <a:r>
              <a:rPr lang="de-DE" altLang="de-DE" sz="1300" cap="none" dirty="0">
                <a:solidFill>
                  <a:schemeClr val="tx1"/>
                </a:solidFill>
                <a:latin typeface="Univers 57 Condensed" panose="020B0606020202060204" pitchFamily="34" charset="0"/>
              </a:rPr>
              <a:t>	    97 m² </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err="1">
                <a:solidFill>
                  <a:schemeClr val="tx1"/>
                </a:solidFill>
                <a:latin typeface="Univers 57 Condensed" panose="020B0606020202060204" pitchFamily="34" charset="0"/>
              </a:rPr>
              <a:t>covered</a:t>
            </a:r>
            <a:r>
              <a:rPr lang="de-DE" altLang="de-DE" sz="1300" cap="none" dirty="0">
                <a:solidFill>
                  <a:schemeClr val="tx1"/>
                </a:solidFill>
                <a:latin typeface="Univers 57 Condensed" panose="020B0606020202060204" pitchFamily="34" charset="0"/>
              </a:rPr>
              <a:t> Balkon   38 m²</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err="1">
                <a:solidFill>
                  <a:schemeClr val="tx1"/>
                </a:solidFill>
                <a:latin typeface="Univers 57 Condensed" panose="020B0606020202060204" pitchFamily="34" charset="0"/>
              </a:rPr>
              <a:t>storage</a:t>
            </a:r>
            <a:r>
              <a:rPr lang="de-DE" altLang="de-DE" sz="1300" cap="none" dirty="0">
                <a:solidFill>
                  <a:schemeClr val="tx1"/>
                </a:solidFill>
                <a:latin typeface="Univers 57 Condensed" panose="020B0606020202060204" pitchFamily="34" charset="0"/>
              </a:rPr>
              <a:t>	     3 m²</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a:solidFill>
                  <a:schemeClr val="tx1"/>
                </a:solidFill>
                <a:latin typeface="Univers 57 Condensed" panose="020B0606020202060204" pitchFamily="34" charset="0"/>
              </a:rPr>
              <a:t>gesamt	138 m²</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err="1">
                <a:solidFill>
                  <a:schemeClr val="tx1"/>
                </a:solidFill>
                <a:latin typeface="Univers 57 Condensed" panose="020B0606020202060204" pitchFamily="34" charset="0"/>
              </a:rPr>
              <a:t>price</a:t>
            </a:r>
            <a:r>
              <a:rPr lang="de-DE" altLang="de-DE" sz="1300" cap="none" dirty="0">
                <a:solidFill>
                  <a:schemeClr val="tx1"/>
                </a:solidFill>
                <a:latin typeface="Univers 57 Condensed" panose="020B0606020202060204" pitchFamily="34" charset="0"/>
              </a:rPr>
              <a:t>           305.400,- €</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a:solidFill>
                  <a:schemeClr val="tx1"/>
                </a:solidFill>
                <a:latin typeface="Univers 57 Condensed" panose="020B0606020202060204" pitchFamily="34" charset="0"/>
              </a:rPr>
              <a:t>+VAT</a:t>
            </a:r>
            <a:br>
              <a:rPr kumimoji="0" lang="de-DE" altLang="de-DE" sz="1100" b="0" i="0" u="none" strike="noStrike" cap="none" normalizeH="0" baseline="0" dirty="0">
                <a:ln>
                  <a:noFill/>
                </a:ln>
                <a:solidFill>
                  <a:schemeClr val="tx1"/>
                </a:solidFill>
                <a:effectLst/>
                <a:latin typeface="Univers 57 Condensed" panose="020B0606020202060204" pitchFamily="34" charset="0"/>
              </a:rPr>
            </a:br>
            <a:br>
              <a:rPr kumimoji="0" lang="de-DE" altLang="de-DE" sz="800" b="0" i="0" u="none" strike="noStrike" cap="none" normalizeH="0" baseline="0" dirty="0">
                <a:ln>
                  <a:noFill/>
                </a:ln>
                <a:solidFill>
                  <a:schemeClr val="tx1"/>
                </a:solidFill>
                <a:effectLst/>
                <a:latin typeface="Univers 57 Condensed" panose="020B0606020202060204" pitchFamily="34" charset="0"/>
              </a:rPr>
            </a:br>
            <a:br>
              <a:rPr lang="de-DE" sz="8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endParaRPr lang="de-DE" sz="1400" dirty="0"/>
          </a:p>
        </p:txBody>
      </p:sp>
      <p:sp>
        <p:nvSpPr>
          <p:cNvPr id="3" name="Untertitel 2">
            <a:extLst>
              <a:ext uri="{FF2B5EF4-FFF2-40B4-BE49-F238E27FC236}">
                <a16:creationId xmlns:a16="http://schemas.microsoft.com/office/drawing/2014/main" id="{2CF8B458-2520-8F99-4284-B4D49A202C94}"/>
              </a:ext>
            </a:extLst>
          </p:cNvPr>
          <p:cNvSpPr>
            <a:spLocks noGrp="1"/>
          </p:cNvSpPr>
          <p:nvPr>
            <p:ph type="subTitle" idx="1"/>
          </p:nvPr>
        </p:nvSpPr>
        <p:spPr>
          <a:xfrm>
            <a:off x="1104899" y="1265272"/>
            <a:ext cx="1676401" cy="2392327"/>
          </a:xfrm>
        </p:spPr>
        <p:txBody>
          <a:bodyPr vert="horz" lIns="91440" tIns="45720" rIns="91440" bIns="45720" rtlCol="0" anchor="t">
            <a:normAutofit/>
          </a:bodyPr>
          <a:lstStyle/>
          <a:p>
            <a:pPr algn="l"/>
            <a:r>
              <a:rPr lang="de-DE" sz="1200" dirty="0"/>
              <a:t>Grundriss </a:t>
            </a:r>
          </a:p>
          <a:p>
            <a:pPr algn="l"/>
            <a:r>
              <a:rPr lang="de-DE" sz="1200" dirty="0"/>
              <a:t>Apartment 102</a:t>
            </a:r>
          </a:p>
          <a:p>
            <a:pPr algn="l"/>
            <a:r>
              <a:rPr lang="de-DE" sz="1200" dirty="0"/>
              <a:t>First </a:t>
            </a:r>
            <a:r>
              <a:rPr lang="de-DE" sz="1200" dirty="0" err="1"/>
              <a:t>floor</a:t>
            </a:r>
            <a:endParaRPr lang="de-DE" sz="1200" dirty="0"/>
          </a:p>
          <a:p>
            <a:pPr algn="l"/>
            <a:r>
              <a:rPr lang="de-DE" sz="1200" dirty="0"/>
              <a:t>138 m²</a:t>
            </a:r>
          </a:p>
          <a:p>
            <a:pPr algn="l"/>
            <a:endParaRPr lang="de-DE" sz="1200" dirty="0"/>
          </a:p>
        </p:txBody>
      </p:sp>
      <p:cxnSp>
        <p:nvCxnSpPr>
          <p:cNvPr id="11" name="Straight Connector 10">
            <a:extLst>
              <a:ext uri="{FF2B5EF4-FFF2-40B4-BE49-F238E27FC236}">
                <a16:creationId xmlns:a16="http://schemas.microsoft.com/office/drawing/2014/main" id="{F3094D06-8B36-C3E6-CAD3-06509D079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9B8B3CE-F5CB-18A5-5BA2-1B7F16DF40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5" name="Grafik 4" descr="Ein Bild, das Gebäude, draußen, Pflanze, Palme enthält.&#10;&#10;Automatisch generierte Beschreibung">
            <a:extLst>
              <a:ext uri="{FF2B5EF4-FFF2-40B4-BE49-F238E27FC236}">
                <a16:creationId xmlns:a16="http://schemas.microsoft.com/office/drawing/2014/main" id="{4231624F-421C-509B-8771-C96F34C166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2307" y="1265273"/>
            <a:ext cx="4837052" cy="4837052"/>
          </a:xfrm>
          <a:prstGeom prst="rect">
            <a:avLst/>
          </a:prstGeom>
        </p:spPr>
      </p:pic>
      <p:pic>
        <p:nvPicPr>
          <p:cNvPr id="6" name="Grafik 5" descr="Ein Bild, das Im Haus, Inneneinrichtung, Wand, Couch enthält.&#10;&#10;Automatisch generierte Beschreibung">
            <a:extLst>
              <a:ext uri="{FF2B5EF4-FFF2-40B4-BE49-F238E27FC236}">
                <a16:creationId xmlns:a16="http://schemas.microsoft.com/office/drawing/2014/main" id="{A6DC9FB0-1339-C1A8-CCF0-9BD4C62FD0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1534" y="1241957"/>
            <a:ext cx="7997825" cy="5108014"/>
          </a:xfrm>
          <a:prstGeom prst="rect">
            <a:avLst/>
          </a:prstGeom>
        </p:spPr>
      </p:pic>
    </p:spTree>
    <p:extLst>
      <p:ext uri="{BB962C8B-B14F-4D97-AF65-F5344CB8AC3E}">
        <p14:creationId xmlns:p14="http://schemas.microsoft.com/office/powerpoint/2010/main" val="15469260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83929F-7677-C337-B26D-BDEE1DF61D8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F23808-E6B3-85DD-8D96-25B8B5B04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E41829B-E77C-6CCF-7F89-C8126CCE782C}"/>
              </a:ext>
            </a:extLst>
          </p:cNvPr>
          <p:cNvSpPr>
            <a:spLocks noGrp="1"/>
          </p:cNvSpPr>
          <p:nvPr>
            <p:ph type="ctrTitle"/>
          </p:nvPr>
        </p:nvSpPr>
        <p:spPr>
          <a:xfrm>
            <a:off x="1104899" y="3256157"/>
            <a:ext cx="1863621" cy="2846168"/>
          </a:xfrm>
        </p:spPr>
        <p:txBody>
          <a:bodyPr anchor="t">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cap="none" dirty="0">
                <a:solidFill>
                  <a:schemeClr val="tx1"/>
                </a:solidFill>
                <a:latin typeface="Univers 57 Condensed" panose="020B0606020202060204" pitchFamily="34" charset="0"/>
              </a:rPr>
              <a:t>2 </a:t>
            </a:r>
            <a:r>
              <a:rPr lang="de-DE" altLang="de-DE" sz="1300" cap="none" dirty="0" err="1">
                <a:solidFill>
                  <a:schemeClr val="tx1"/>
                </a:solidFill>
                <a:latin typeface="Univers 57 Condensed" panose="020B0606020202060204" pitchFamily="34" charset="0"/>
              </a:rPr>
              <a:t>bedroom</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a:solidFill>
                  <a:schemeClr val="tx1"/>
                </a:solidFill>
                <a:latin typeface="Univers 57 Condensed" panose="020B0606020202060204" pitchFamily="34" charset="0"/>
              </a:rPr>
              <a:t>Internal </a:t>
            </a:r>
            <a:r>
              <a:rPr lang="de-DE" altLang="de-DE" sz="1300" cap="none" dirty="0" err="1">
                <a:solidFill>
                  <a:schemeClr val="tx1"/>
                </a:solidFill>
                <a:latin typeface="Univers 57 Condensed" panose="020B0606020202060204" pitchFamily="34" charset="0"/>
              </a:rPr>
              <a:t>area</a:t>
            </a:r>
            <a:r>
              <a:rPr lang="de-DE" altLang="de-DE" sz="1300" cap="none" dirty="0">
                <a:solidFill>
                  <a:schemeClr val="tx1"/>
                </a:solidFill>
                <a:latin typeface="Univers 57 Condensed" panose="020B0606020202060204" pitchFamily="34" charset="0"/>
              </a:rPr>
              <a:t>	    93 m² </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err="1">
                <a:solidFill>
                  <a:schemeClr val="tx1"/>
                </a:solidFill>
                <a:latin typeface="Univers 57 Condensed" panose="020B0606020202060204" pitchFamily="34" charset="0"/>
              </a:rPr>
              <a:t>covered</a:t>
            </a:r>
            <a:r>
              <a:rPr lang="de-DE" altLang="de-DE" sz="1300" cap="none" dirty="0">
                <a:solidFill>
                  <a:schemeClr val="tx1"/>
                </a:solidFill>
                <a:latin typeface="Univers 57 Condensed" panose="020B0606020202060204" pitchFamily="34" charset="0"/>
              </a:rPr>
              <a:t> Balkon   32 m²</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err="1">
                <a:solidFill>
                  <a:schemeClr val="tx1"/>
                </a:solidFill>
                <a:latin typeface="Univers 57 Condensed" panose="020B0606020202060204" pitchFamily="34" charset="0"/>
              </a:rPr>
              <a:t>storage</a:t>
            </a:r>
            <a:r>
              <a:rPr lang="de-DE" altLang="de-DE" sz="1300" cap="none" dirty="0">
                <a:solidFill>
                  <a:schemeClr val="tx1"/>
                </a:solidFill>
                <a:latin typeface="Univers 57 Condensed" panose="020B0606020202060204" pitchFamily="34" charset="0"/>
              </a:rPr>
              <a:t>	     3 m²</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err="1">
                <a:solidFill>
                  <a:schemeClr val="tx1"/>
                </a:solidFill>
                <a:latin typeface="Univers 57 Condensed" panose="020B0606020202060204" pitchFamily="34" charset="0"/>
              </a:rPr>
              <a:t>rooftop</a:t>
            </a:r>
            <a:r>
              <a:rPr lang="de-DE" altLang="de-DE" sz="1300" cap="none" dirty="0">
                <a:solidFill>
                  <a:schemeClr val="tx1"/>
                </a:solidFill>
                <a:latin typeface="Univers 57 Condensed" panose="020B0606020202060204" pitchFamily="34" charset="0"/>
              </a:rPr>
              <a:t>	   60 m²</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a:solidFill>
                  <a:schemeClr val="tx1"/>
                </a:solidFill>
                <a:latin typeface="Univers 57 Condensed" panose="020B0606020202060204" pitchFamily="34" charset="0"/>
              </a:rPr>
              <a:t>gesamt	188 m²</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err="1">
                <a:solidFill>
                  <a:schemeClr val="tx1"/>
                </a:solidFill>
                <a:latin typeface="Univers 57 Condensed" panose="020B0606020202060204" pitchFamily="34" charset="0"/>
              </a:rPr>
              <a:t>price</a:t>
            </a:r>
            <a:r>
              <a:rPr lang="de-DE" altLang="de-DE" sz="1300" cap="none" dirty="0">
                <a:solidFill>
                  <a:schemeClr val="tx1"/>
                </a:solidFill>
                <a:latin typeface="Univers 57 Condensed" panose="020B0606020202060204" pitchFamily="34" charset="0"/>
              </a:rPr>
              <a:t>           345.200,- €</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a:solidFill>
                  <a:schemeClr val="tx1"/>
                </a:solidFill>
                <a:latin typeface="Univers 57 Condensed" panose="020B0606020202060204" pitchFamily="34" charset="0"/>
              </a:rPr>
              <a:t>+ VAT</a:t>
            </a:r>
            <a:br>
              <a:rPr kumimoji="0" lang="de-DE" altLang="de-DE" sz="1100" b="0" i="0" u="none" strike="noStrike" cap="none" normalizeH="0" baseline="0" dirty="0">
                <a:ln>
                  <a:noFill/>
                </a:ln>
                <a:solidFill>
                  <a:schemeClr val="tx1"/>
                </a:solidFill>
                <a:effectLst/>
                <a:latin typeface="Univers 57 Condensed" panose="020B0606020202060204" pitchFamily="34" charset="0"/>
              </a:rPr>
            </a:br>
            <a:br>
              <a:rPr kumimoji="0" lang="de-DE" altLang="de-DE" sz="800" b="0" i="0" u="none" strike="noStrike" cap="none" normalizeH="0" baseline="0" dirty="0">
                <a:ln>
                  <a:noFill/>
                </a:ln>
                <a:solidFill>
                  <a:schemeClr val="tx1"/>
                </a:solidFill>
                <a:effectLst/>
                <a:latin typeface="Univers 57 Condensed" panose="020B0606020202060204" pitchFamily="34" charset="0"/>
              </a:rPr>
            </a:br>
            <a:br>
              <a:rPr lang="de-DE" sz="8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endParaRPr lang="de-DE" sz="1400" dirty="0"/>
          </a:p>
        </p:txBody>
      </p:sp>
      <p:sp>
        <p:nvSpPr>
          <p:cNvPr id="3" name="Untertitel 2">
            <a:extLst>
              <a:ext uri="{FF2B5EF4-FFF2-40B4-BE49-F238E27FC236}">
                <a16:creationId xmlns:a16="http://schemas.microsoft.com/office/drawing/2014/main" id="{5CBF9D85-D395-15BD-70A0-78494F768C02}"/>
              </a:ext>
            </a:extLst>
          </p:cNvPr>
          <p:cNvSpPr>
            <a:spLocks noGrp="1"/>
          </p:cNvSpPr>
          <p:nvPr>
            <p:ph type="subTitle" idx="1"/>
          </p:nvPr>
        </p:nvSpPr>
        <p:spPr>
          <a:xfrm>
            <a:off x="1104899" y="1265272"/>
            <a:ext cx="1676401" cy="2392327"/>
          </a:xfrm>
        </p:spPr>
        <p:txBody>
          <a:bodyPr vert="horz" lIns="91440" tIns="45720" rIns="91440" bIns="45720" rtlCol="0" anchor="t">
            <a:normAutofit/>
          </a:bodyPr>
          <a:lstStyle/>
          <a:p>
            <a:pPr algn="l"/>
            <a:r>
              <a:rPr lang="de-DE" sz="1200" dirty="0"/>
              <a:t>Grundriss </a:t>
            </a:r>
          </a:p>
          <a:p>
            <a:pPr algn="l"/>
            <a:r>
              <a:rPr lang="de-DE" sz="1200" dirty="0"/>
              <a:t>Apartment 201</a:t>
            </a:r>
          </a:p>
          <a:p>
            <a:pPr algn="l"/>
            <a:r>
              <a:rPr lang="de-DE" sz="1200" dirty="0" err="1"/>
              <a:t>second</a:t>
            </a:r>
            <a:r>
              <a:rPr lang="de-DE" sz="1200" dirty="0"/>
              <a:t> </a:t>
            </a:r>
            <a:r>
              <a:rPr lang="de-DE" sz="1200" dirty="0" err="1"/>
              <a:t>floor</a:t>
            </a:r>
            <a:endParaRPr lang="de-DE" sz="1200" dirty="0"/>
          </a:p>
          <a:p>
            <a:pPr algn="l"/>
            <a:r>
              <a:rPr lang="de-DE" sz="1200" dirty="0"/>
              <a:t>188 m²</a:t>
            </a:r>
          </a:p>
          <a:p>
            <a:pPr algn="l"/>
            <a:endParaRPr lang="de-DE" sz="1200" dirty="0"/>
          </a:p>
        </p:txBody>
      </p:sp>
      <p:cxnSp>
        <p:nvCxnSpPr>
          <p:cNvPr id="11" name="Straight Connector 10">
            <a:extLst>
              <a:ext uri="{FF2B5EF4-FFF2-40B4-BE49-F238E27FC236}">
                <a16:creationId xmlns:a16="http://schemas.microsoft.com/office/drawing/2014/main" id="{E6503C9B-7CF8-C05F-6D0C-85959277C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D0BD327-5827-708E-A177-66FB379AB9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5" name="Grafik 4" descr="Ein Bild, das Gebäude, draußen, Pflanze, Palme enthält.&#10;&#10;Automatisch generierte Beschreibung">
            <a:extLst>
              <a:ext uri="{FF2B5EF4-FFF2-40B4-BE49-F238E27FC236}">
                <a16:creationId xmlns:a16="http://schemas.microsoft.com/office/drawing/2014/main" id="{FC3A6993-D507-CA79-9348-910262F027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2307" y="1265273"/>
            <a:ext cx="4837052" cy="4837052"/>
          </a:xfrm>
          <a:prstGeom prst="rect">
            <a:avLst/>
          </a:prstGeom>
        </p:spPr>
      </p:pic>
      <p:pic>
        <p:nvPicPr>
          <p:cNvPr id="10" name="Grafik 9" descr="Ein Bild, das Entwurf, Zeichnung, Plan, technische Zeichnung enthält.&#10;&#10;Automatisch generierte Beschreibung">
            <a:extLst>
              <a:ext uri="{FF2B5EF4-FFF2-40B4-BE49-F238E27FC236}">
                <a16:creationId xmlns:a16="http://schemas.microsoft.com/office/drawing/2014/main" id="{4626C4C6-4B59-95DD-F9ED-C3D6541DE5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72843"/>
            <a:ext cx="6858000" cy="6858000"/>
          </a:xfrm>
          <a:prstGeom prst="rect">
            <a:avLst/>
          </a:prstGeom>
        </p:spPr>
      </p:pic>
    </p:spTree>
    <p:extLst>
      <p:ext uri="{BB962C8B-B14F-4D97-AF65-F5344CB8AC3E}">
        <p14:creationId xmlns:p14="http://schemas.microsoft.com/office/powerpoint/2010/main" val="5246943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4AFC33-017A-205B-D7AA-05E6604E6B3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E2F6A1-84E2-DB73-0B5E-2B86A075E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B0DD860-B398-E8E1-3968-76F88DE0F38E}"/>
              </a:ext>
            </a:extLst>
          </p:cNvPr>
          <p:cNvSpPr>
            <a:spLocks noGrp="1"/>
          </p:cNvSpPr>
          <p:nvPr>
            <p:ph type="ctrTitle"/>
          </p:nvPr>
        </p:nvSpPr>
        <p:spPr>
          <a:xfrm>
            <a:off x="1104899" y="3256157"/>
            <a:ext cx="1863621" cy="2846168"/>
          </a:xfrm>
        </p:spPr>
        <p:txBody>
          <a:bodyPr anchor="t">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cap="none" dirty="0">
                <a:solidFill>
                  <a:schemeClr val="tx1"/>
                </a:solidFill>
                <a:latin typeface="Univers 57 Condensed" panose="020B0606020202060204" pitchFamily="34" charset="0"/>
              </a:rPr>
              <a:t>2 </a:t>
            </a:r>
            <a:r>
              <a:rPr lang="de-DE" altLang="de-DE" sz="1300" cap="none" dirty="0" err="1">
                <a:solidFill>
                  <a:schemeClr val="tx1"/>
                </a:solidFill>
                <a:latin typeface="Univers 57 Condensed" panose="020B0606020202060204" pitchFamily="34" charset="0"/>
              </a:rPr>
              <a:t>bedroom</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a:solidFill>
                  <a:schemeClr val="tx1"/>
                </a:solidFill>
                <a:latin typeface="Univers 57 Condensed" panose="020B0606020202060204" pitchFamily="34" charset="0"/>
              </a:rPr>
              <a:t>Internal </a:t>
            </a:r>
            <a:r>
              <a:rPr lang="de-DE" altLang="de-DE" sz="1300" cap="none" dirty="0" err="1">
                <a:solidFill>
                  <a:schemeClr val="tx1"/>
                </a:solidFill>
                <a:latin typeface="Univers 57 Condensed" panose="020B0606020202060204" pitchFamily="34" charset="0"/>
              </a:rPr>
              <a:t>area</a:t>
            </a:r>
            <a:r>
              <a:rPr lang="de-DE" altLang="de-DE" sz="1300" cap="none" dirty="0">
                <a:solidFill>
                  <a:schemeClr val="tx1"/>
                </a:solidFill>
                <a:latin typeface="Univers 57 Condensed" panose="020B0606020202060204" pitchFamily="34" charset="0"/>
              </a:rPr>
              <a:t>	    93 m² </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err="1">
                <a:solidFill>
                  <a:schemeClr val="tx1"/>
                </a:solidFill>
                <a:latin typeface="Univers 57 Condensed" panose="020B0606020202060204" pitchFamily="34" charset="0"/>
              </a:rPr>
              <a:t>covered</a:t>
            </a:r>
            <a:r>
              <a:rPr lang="de-DE" altLang="de-DE" sz="1300" cap="none" dirty="0">
                <a:solidFill>
                  <a:schemeClr val="tx1"/>
                </a:solidFill>
                <a:latin typeface="Univers 57 Condensed" panose="020B0606020202060204" pitchFamily="34" charset="0"/>
              </a:rPr>
              <a:t> Balkon   32 m²</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err="1">
                <a:solidFill>
                  <a:schemeClr val="tx1"/>
                </a:solidFill>
                <a:latin typeface="Univers 57 Condensed" panose="020B0606020202060204" pitchFamily="34" charset="0"/>
              </a:rPr>
              <a:t>storage</a:t>
            </a:r>
            <a:r>
              <a:rPr lang="de-DE" altLang="de-DE" sz="1300" cap="none" dirty="0">
                <a:solidFill>
                  <a:schemeClr val="tx1"/>
                </a:solidFill>
                <a:latin typeface="Univers 57 Condensed" panose="020B0606020202060204" pitchFamily="34" charset="0"/>
              </a:rPr>
              <a:t>	     3 m²</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err="1">
                <a:solidFill>
                  <a:schemeClr val="tx1"/>
                </a:solidFill>
                <a:latin typeface="Univers 57 Condensed" panose="020B0606020202060204" pitchFamily="34" charset="0"/>
              </a:rPr>
              <a:t>rooftop</a:t>
            </a:r>
            <a:r>
              <a:rPr lang="de-DE" altLang="de-DE" sz="1300" cap="none" dirty="0">
                <a:solidFill>
                  <a:schemeClr val="tx1"/>
                </a:solidFill>
                <a:latin typeface="Univers 57 Condensed" panose="020B0606020202060204" pitchFamily="34" charset="0"/>
              </a:rPr>
              <a:t>	   60 m²</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a:solidFill>
                  <a:schemeClr val="tx1"/>
                </a:solidFill>
                <a:latin typeface="Univers 57 Condensed" panose="020B0606020202060204" pitchFamily="34" charset="0"/>
              </a:rPr>
              <a:t>gesamt	188 m²</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err="1">
                <a:solidFill>
                  <a:schemeClr val="tx1"/>
                </a:solidFill>
                <a:latin typeface="Univers 57 Condensed" panose="020B0606020202060204" pitchFamily="34" charset="0"/>
              </a:rPr>
              <a:t>price</a:t>
            </a:r>
            <a:r>
              <a:rPr lang="de-DE" altLang="de-DE" sz="1300" cap="none" dirty="0">
                <a:solidFill>
                  <a:schemeClr val="tx1"/>
                </a:solidFill>
                <a:latin typeface="Univers 57 Condensed" panose="020B0606020202060204" pitchFamily="34" charset="0"/>
              </a:rPr>
              <a:t>           345.200,- €</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a:solidFill>
                  <a:schemeClr val="tx1"/>
                </a:solidFill>
                <a:latin typeface="Univers 57 Condensed" panose="020B0606020202060204" pitchFamily="34" charset="0"/>
              </a:rPr>
              <a:t>+ VAT</a:t>
            </a:r>
            <a:br>
              <a:rPr kumimoji="0" lang="de-DE" altLang="de-DE" sz="1100" b="0" i="0" u="none" strike="noStrike" cap="none" normalizeH="0" baseline="0" dirty="0">
                <a:ln>
                  <a:noFill/>
                </a:ln>
                <a:solidFill>
                  <a:schemeClr val="tx1"/>
                </a:solidFill>
                <a:effectLst/>
                <a:latin typeface="Univers 57 Condensed" panose="020B0606020202060204" pitchFamily="34" charset="0"/>
              </a:rPr>
            </a:br>
            <a:br>
              <a:rPr kumimoji="0" lang="de-DE" altLang="de-DE" sz="800" b="0" i="0" u="none" strike="noStrike" cap="none" normalizeH="0" baseline="0" dirty="0">
                <a:ln>
                  <a:noFill/>
                </a:ln>
                <a:solidFill>
                  <a:schemeClr val="tx1"/>
                </a:solidFill>
                <a:effectLst/>
                <a:latin typeface="Univers 57 Condensed" panose="020B0606020202060204" pitchFamily="34" charset="0"/>
              </a:rPr>
            </a:br>
            <a:br>
              <a:rPr lang="de-DE" sz="8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endParaRPr lang="de-DE" sz="1400" dirty="0"/>
          </a:p>
        </p:txBody>
      </p:sp>
      <p:sp>
        <p:nvSpPr>
          <p:cNvPr id="3" name="Untertitel 2">
            <a:extLst>
              <a:ext uri="{FF2B5EF4-FFF2-40B4-BE49-F238E27FC236}">
                <a16:creationId xmlns:a16="http://schemas.microsoft.com/office/drawing/2014/main" id="{E7A7C651-2680-B2C4-5018-C6590D9D37BB}"/>
              </a:ext>
            </a:extLst>
          </p:cNvPr>
          <p:cNvSpPr>
            <a:spLocks noGrp="1"/>
          </p:cNvSpPr>
          <p:nvPr>
            <p:ph type="subTitle" idx="1"/>
          </p:nvPr>
        </p:nvSpPr>
        <p:spPr>
          <a:xfrm>
            <a:off x="1104899" y="1265272"/>
            <a:ext cx="1676401" cy="2392327"/>
          </a:xfrm>
        </p:spPr>
        <p:txBody>
          <a:bodyPr vert="horz" lIns="91440" tIns="45720" rIns="91440" bIns="45720" rtlCol="0" anchor="t">
            <a:normAutofit/>
          </a:bodyPr>
          <a:lstStyle/>
          <a:p>
            <a:pPr algn="l"/>
            <a:r>
              <a:rPr lang="de-DE" sz="1200" dirty="0"/>
              <a:t>Grundriss </a:t>
            </a:r>
          </a:p>
          <a:p>
            <a:pPr algn="l"/>
            <a:r>
              <a:rPr lang="de-DE" sz="1200" dirty="0"/>
              <a:t>Apartment 201</a:t>
            </a:r>
          </a:p>
          <a:p>
            <a:pPr algn="l"/>
            <a:r>
              <a:rPr lang="de-DE" sz="1200" dirty="0" err="1"/>
              <a:t>second</a:t>
            </a:r>
            <a:r>
              <a:rPr lang="de-DE" sz="1200" dirty="0"/>
              <a:t> </a:t>
            </a:r>
            <a:r>
              <a:rPr lang="de-DE" sz="1200" dirty="0" err="1"/>
              <a:t>floor</a:t>
            </a:r>
            <a:endParaRPr lang="de-DE" sz="1200" dirty="0"/>
          </a:p>
          <a:p>
            <a:pPr algn="l"/>
            <a:r>
              <a:rPr lang="de-DE" sz="1200" dirty="0"/>
              <a:t>188 m²</a:t>
            </a:r>
          </a:p>
          <a:p>
            <a:pPr algn="l"/>
            <a:endParaRPr lang="de-DE" sz="1200" dirty="0"/>
          </a:p>
        </p:txBody>
      </p:sp>
      <p:cxnSp>
        <p:nvCxnSpPr>
          <p:cNvPr id="11" name="Straight Connector 10">
            <a:extLst>
              <a:ext uri="{FF2B5EF4-FFF2-40B4-BE49-F238E27FC236}">
                <a16:creationId xmlns:a16="http://schemas.microsoft.com/office/drawing/2014/main" id="{9D97BFFF-9216-EEB9-3B5C-30A8F175F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8B662CD-425D-B86A-8752-D46F622D03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5" name="Grafik 4" descr="Ein Bild, das Gebäude, draußen, Pflanze, Palme enthält.&#10;&#10;Automatisch generierte Beschreibung">
            <a:extLst>
              <a:ext uri="{FF2B5EF4-FFF2-40B4-BE49-F238E27FC236}">
                <a16:creationId xmlns:a16="http://schemas.microsoft.com/office/drawing/2014/main" id="{F3256D23-E689-55A9-1231-51DFBA251C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2307" y="1265273"/>
            <a:ext cx="4837052" cy="4837052"/>
          </a:xfrm>
          <a:prstGeom prst="rect">
            <a:avLst/>
          </a:prstGeom>
        </p:spPr>
      </p:pic>
      <p:pic>
        <p:nvPicPr>
          <p:cNvPr id="6" name="Grafik 5" descr="Ein Bild, das Im Haus, Wand, Inneneinrichtung, Boden enthält.&#10;&#10;Automatisch generierte Beschreibung">
            <a:extLst>
              <a:ext uri="{FF2B5EF4-FFF2-40B4-BE49-F238E27FC236}">
                <a16:creationId xmlns:a16="http://schemas.microsoft.com/office/drawing/2014/main" id="{B8A61EAF-39BD-BB25-C7A8-EEB60FCDC2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7761" y="1265272"/>
            <a:ext cx="7651598" cy="4883124"/>
          </a:xfrm>
          <a:prstGeom prst="rect">
            <a:avLst/>
          </a:prstGeom>
        </p:spPr>
      </p:pic>
    </p:spTree>
    <p:extLst>
      <p:ext uri="{BB962C8B-B14F-4D97-AF65-F5344CB8AC3E}">
        <p14:creationId xmlns:p14="http://schemas.microsoft.com/office/powerpoint/2010/main" val="30219297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B0BAFD-5DFA-1B4B-3727-765676F114C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85BB8DC-9955-8F1D-D389-64536EF33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0B8863A-15C7-D5F9-B541-9731182EFB70}"/>
              </a:ext>
            </a:extLst>
          </p:cNvPr>
          <p:cNvSpPr>
            <a:spLocks noGrp="1"/>
          </p:cNvSpPr>
          <p:nvPr>
            <p:ph type="ctrTitle"/>
          </p:nvPr>
        </p:nvSpPr>
        <p:spPr>
          <a:xfrm>
            <a:off x="1104899" y="3256157"/>
            <a:ext cx="1863621" cy="2846168"/>
          </a:xfrm>
        </p:spPr>
        <p:txBody>
          <a:bodyPr anchor="t">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cap="none" dirty="0">
                <a:solidFill>
                  <a:schemeClr val="tx1"/>
                </a:solidFill>
                <a:latin typeface="Univers 57 Condensed" panose="020B0606020202060204" pitchFamily="34" charset="0"/>
              </a:rPr>
              <a:t>2 </a:t>
            </a:r>
            <a:r>
              <a:rPr lang="de-DE" altLang="de-DE" sz="1300" cap="none" dirty="0" err="1">
                <a:solidFill>
                  <a:schemeClr val="tx1"/>
                </a:solidFill>
                <a:latin typeface="Univers 57 Condensed" panose="020B0606020202060204" pitchFamily="34" charset="0"/>
              </a:rPr>
              <a:t>bedroom</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a:solidFill>
                  <a:schemeClr val="tx1"/>
                </a:solidFill>
                <a:latin typeface="Univers 57 Condensed" panose="020B0606020202060204" pitchFamily="34" charset="0"/>
              </a:rPr>
              <a:t>Internal </a:t>
            </a:r>
            <a:r>
              <a:rPr lang="de-DE" altLang="de-DE" sz="1300" cap="none" dirty="0" err="1">
                <a:solidFill>
                  <a:schemeClr val="tx1"/>
                </a:solidFill>
                <a:latin typeface="Univers 57 Condensed" panose="020B0606020202060204" pitchFamily="34" charset="0"/>
              </a:rPr>
              <a:t>area</a:t>
            </a:r>
            <a:r>
              <a:rPr lang="de-DE" altLang="de-DE" sz="1300" cap="none" dirty="0">
                <a:solidFill>
                  <a:schemeClr val="tx1"/>
                </a:solidFill>
                <a:latin typeface="Univers 57 Condensed" panose="020B0606020202060204" pitchFamily="34" charset="0"/>
              </a:rPr>
              <a:t>	    93 m² </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err="1">
                <a:solidFill>
                  <a:schemeClr val="tx1"/>
                </a:solidFill>
                <a:latin typeface="Univers 57 Condensed" panose="020B0606020202060204" pitchFamily="34" charset="0"/>
              </a:rPr>
              <a:t>covered</a:t>
            </a:r>
            <a:r>
              <a:rPr lang="de-DE" altLang="de-DE" sz="1300" cap="none" dirty="0">
                <a:solidFill>
                  <a:schemeClr val="tx1"/>
                </a:solidFill>
                <a:latin typeface="Univers 57 Condensed" panose="020B0606020202060204" pitchFamily="34" charset="0"/>
              </a:rPr>
              <a:t> Balkon   32 m²</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err="1">
                <a:solidFill>
                  <a:schemeClr val="tx1"/>
                </a:solidFill>
                <a:latin typeface="Univers 57 Condensed" panose="020B0606020202060204" pitchFamily="34" charset="0"/>
              </a:rPr>
              <a:t>storage</a:t>
            </a:r>
            <a:r>
              <a:rPr lang="de-DE" altLang="de-DE" sz="1300" cap="none" dirty="0">
                <a:solidFill>
                  <a:schemeClr val="tx1"/>
                </a:solidFill>
                <a:latin typeface="Univers 57 Condensed" panose="020B0606020202060204" pitchFamily="34" charset="0"/>
              </a:rPr>
              <a:t>	     3 m²</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err="1">
                <a:solidFill>
                  <a:schemeClr val="tx1"/>
                </a:solidFill>
                <a:latin typeface="Univers 57 Condensed" panose="020B0606020202060204" pitchFamily="34" charset="0"/>
              </a:rPr>
              <a:t>rooftop</a:t>
            </a:r>
            <a:r>
              <a:rPr lang="de-DE" altLang="de-DE" sz="1300" cap="none" dirty="0">
                <a:solidFill>
                  <a:schemeClr val="tx1"/>
                </a:solidFill>
                <a:latin typeface="Univers 57 Condensed" panose="020B0606020202060204" pitchFamily="34" charset="0"/>
              </a:rPr>
              <a:t>	   60 m²</a:t>
            </a:r>
            <a:br>
              <a:rPr lang="de-DE" altLang="de-DE" sz="1300" cap="none" dirty="0">
                <a:solidFill>
                  <a:schemeClr val="tx1"/>
                </a:solidFill>
                <a:latin typeface="Univers 57 Condensed" panose="020B0606020202060204" pitchFamily="34" charset="0"/>
              </a:rPr>
            </a:br>
            <a:br>
              <a:rPr lang="de-DE" altLang="de-DE" sz="1300" cap="none" dirty="0">
                <a:solidFill>
                  <a:schemeClr val="tx1"/>
                </a:solidFill>
                <a:latin typeface="Univers 57 Condensed" panose="020B0606020202060204" pitchFamily="34" charset="0"/>
              </a:rPr>
            </a:br>
            <a:r>
              <a:rPr lang="de-DE" altLang="de-DE" sz="1300" cap="none" dirty="0">
                <a:solidFill>
                  <a:schemeClr val="tx1"/>
                </a:solidFill>
                <a:latin typeface="Univers 57 Condensed" panose="020B0606020202060204" pitchFamily="34" charset="0"/>
              </a:rPr>
              <a:t>gesamt	188 m²</a:t>
            </a:r>
            <a:br>
              <a:rPr kumimoji="0" lang="de-DE" altLang="de-DE" sz="1100" b="0" i="0" u="none" strike="noStrike" cap="none" normalizeH="0" baseline="0" dirty="0">
                <a:ln>
                  <a:noFill/>
                </a:ln>
                <a:solidFill>
                  <a:schemeClr val="tx1"/>
                </a:solidFill>
                <a:effectLst/>
                <a:latin typeface="Univers 57 Condensed" panose="020B0606020202060204" pitchFamily="34" charset="0"/>
              </a:rPr>
            </a:br>
            <a:br>
              <a:rPr kumimoji="0" lang="de-DE" altLang="de-DE" sz="800" b="0" i="0" u="none" strike="noStrike" cap="none" normalizeH="0" baseline="0" dirty="0">
                <a:ln>
                  <a:noFill/>
                </a:ln>
                <a:solidFill>
                  <a:schemeClr val="tx1"/>
                </a:solidFill>
                <a:effectLst/>
                <a:latin typeface="Univers 57 Condensed" panose="020B0606020202060204" pitchFamily="34" charset="0"/>
              </a:rPr>
            </a:br>
            <a:br>
              <a:rPr lang="de-DE" sz="8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endParaRPr lang="de-DE" sz="1400" dirty="0"/>
          </a:p>
        </p:txBody>
      </p:sp>
      <p:sp>
        <p:nvSpPr>
          <p:cNvPr id="3" name="Untertitel 2">
            <a:extLst>
              <a:ext uri="{FF2B5EF4-FFF2-40B4-BE49-F238E27FC236}">
                <a16:creationId xmlns:a16="http://schemas.microsoft.com/office/drawing/2014/main" id="{006FA87D-ECB9-0FA5-BA5F-E381F9F1520E}"/>
              </a:ext>
            </a:extLst>
          </p:cNvPr>
          <p:cNvSpPr>
            <a:spLocks noGrp="1"/>
          </p:cNvSpPr>
          <p:nvPr>
            <p:ph type="subTitle" idx="1"/>
          </p:nvPr>
        </p:nvSpPr>
        <p:spPr>
          <a:xfrm>
            <a:off x="1104899" y="1265272"/>
            <a:ext cx="1676401" cy="2392327"/>
          </a:xfrm>
        </p:spPr>
        <p:txBody>
          <a:bodyPr vert="horz" lIns="91440" tIns="45720" rIns="91440" bIns="45720" rtlCol="0" anchor="t">
            <a:normAutofit/>
          </a:bodyPr>
          <a:lstStyle/>
          <a:p>
            <a:pPr algn="l"/>
            <a:r>
              <a:rPr lang="de-DE" sz="1200" dirty="0"/>
              <a:t>Grundriss </a:t>
            </a:r>
          </a:p>
          <a:p>
            <a:pPr algn="l"/>
            <a:r>
              <a:rPr lang="de-DE" sz="1200" dirty="0"/>
              <a:t>Apartment 201</a:t>
            </a:r>
          </a:p>
          <a:p>
            <a:pPr algn="l"/>
            <a:r>
              <a:rPr lang="de-DE" sz="1200" dirty="0" err="1"/>
              <a:t>ROOFTop</a:t>
            </a:r>
            <a:endParaRPr lang="de-DE" sz="1200" dirty="0"/>
          </a:p>
          <a:p>
            <a:pPr algn="l"/>
            <a:r>
              <a:rPr lang="de-DE" sz="1200" dirty="0"/>
              <a:t>188 m²</a:t>
            </a:r>
          </a:p>
          <a:p>
            <a:pPr algn="l"/>
            <a:endParaRPr lang="de-DE" sz="1200" dirty="0"/>
          </a:p>
        </p:txBody>
      </p:sp>
      <p:cxnSp>
        <p:nvCxnSpPr>
          <p:cNvPr id="11" name="Straight Connector 10">
            <a:extLst>
              <a:ext uri="{FF2B5EF4-FFF2-40B4-BE49-F238E27FC236}">
                <a16:creationId xmlns:a16="http://schemas.microsoft.com/office/drawing/2014/main" id="{A3098F2D-B072-C417-88DD-FC686851CB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A9F39AC-01A1-9F12-0F51-D339ED09C7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5" name="Grafik 4" descr="Ein Bild, das Gebäude, draußen, Pflanze, Palme enthält.&#10;&#10;Automatisch generierte Beschreibung">
            <a:extLst>
              <a:ext uri="{FF2B5EF4-FFF2-40B4-BE49-F238E27FC236}">
                <a16:creationId xmlns:a16="http://schemas.microsoft.com/office/drawing/2014/main" id="{6D2F5B5F-95B4-AD7A-8514-0D584258FE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2307" y="1265273"/>
            <a:ext cx="4837052" cy="4837052"/>
          </a:xfrm>
          <a:prstGeom prst="rect">
            <a:avLst/>
          </a:prstGeom>
        </p:spPr>
      </p:pic>
      <p:pic>
        <p:nvPicPr>
          <p:cNvPr id="6" name="Grafik 5" descr="Ein Bild, das Entwurf, Diagramm, technische Zeichnung, Zeichnung enthält.&#10;&#10;Automatisch generierte Beschreibung">
            <a:extLst>
              <a:ext uri="{FF2B5EF4-FFF2-40B4-BE49-F238E27FC236}">
                <a16:creationId xmlns:a16="http://schemas.microsoft.com/office/drawing/2014/main" id="{93227357-FCD3-A2DA-526E-D64E95A735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2274" y="178063"/>
            <a:ext cx="6703253" cy="6703253"/>
          </a:xfrm>
          <a:prstGeom prst="rect">
            <a:avLst/>
          </a:prstGeom>
        </p:spPr>
      </p:pic>
    </p:spTree>
    <p:extLst>
      <p:ext uri="{BB962C8B-B14F-4D97-AF65-F5344CB8AC3E}">
        <p14:creationId xmlns:p14="http://schemas.microsoft.com/office/powerpoint/2010/main" val="34510543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AngleLinesVTI">
  <a:themeElements>
    <a:clrScheme name="AnalogousFromDarkSeedLeftStep">
      <a:dk1>
        <a:srgbClr val="000000"/>
      </a:dk1>
      <a:lt1>
        <a:srgbClr val="FFFFFF"/>
      </a:lt1>
      <a:dk2>
        <a:srgbClr val="3C2A22"/>
      </a:dk2>
      <a:lt2>
        <a:srgbClr val="E6E2E8"/>
      </a:lt2>
      <a:accent1>
        <a:srgbClr val="63B447"/>
      </a:accent1>
      <a:accent2>
        <a:srgbClr val="89AE3A"/>
      </a:accent2>
      <a:accent3>
        <a:srgbClr val="ACA244"/>
      </a:accent3>
      <a:accent4>
        <a:srgbClr val="B1753B"/>
      </a:accent4>
      <a:accent5>
        <a:srgbClr val="C3554D"/>
      </a:accent5>
      <a:accent6>
        <a:srgbClr val="B13B64"/>
      </a:accent6>
      <a:hlink>
        <a:srgbClr val="BF5D3F"/>
      </a:hlink>
      <a:folHlink>
        <a:srgbClr val="7F7F7F"/>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docProps/app.xml><?xml version="1.0" encoding="utf-8"?>
<Properties xmlns="http://schemas.openxmlformats.org/officeDocument/2006/extended-properties" xmlns:vt="http://schemas.openxmlformats.org/officeDocument/2006/docPropsVTypes">
  <TotalTime>0</TotalTime>
  <Words>1090</Words>
  <Application>Microsoft Office PowerPoint</Application>
  <PresentationFormat>Breitbild</PresentationFormat>
  <Paragraphs>60</Paragraphs>
  <Slides>14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14</vt:i4>
      </vt:variant>
    </vt:vector>
  </HeadingPairs>
  <TitlesOfParts>
    <vt:vector size="19" baseType="lpstr">
      <vt:lpstr>Arial</vt:lpstr>
      <vt:lpstr>Univers 57 Condensed</vt:lpstr>
      <vt:lpstr>Univers Condensed Light</vt:lpstr>
      <vt:lpstr>Walbaum Display Light</vt:lpstr>
      <vt:lpstr>AngleLinesVTI</vt:lpstr>
      <vt:lpstr>Ihr Traum vom Wohnen in Strandnähe  ca. 2 km. Dieses architektonische Juwel besticht durch seine großzügige und durchdachte Raumaufteilung. Die zeitgemäße, geradlinige Architektur kombiniert Eleganz und Funktionalität und schafft eine angenehme Wohnatmosphäre.  Gebaut nach deutschem Standard, erfüllt dieses Apartmenthaus höchste Ansprüche an Qualität und Nachhaltigkeit.  Mit einer Energieeffizienzklasse A – nicht nur auf dem Papier – profitieren Sie von einem besonders niedrigen Energieverbrauch. Umweltbewusstsein steht hier im Mittelpunkt: Innovative Baumaterialien und energieeffiziente Technologien sorgen für ein nachhaltiges und zukunftssicheres Wohnkonzept.  Bei der Bauweise wird besonderer Wert auf Langlebigkeit und Komfort gelegt. Hochwertige Materialien und erstklassige Verarbeitung garantieren ein Wohngefühl auf höchstem Niveau.  Ob als Investition, Feriendomizil oder Ihr neues Zuhause – dieses Apartmenthaus bietet Ihnen die perfekte Kombination aus Ruhe, modernem Design und Lebensqualität.                </vt:lpstr>
      <vt:lpstr>                  </vt:lpstr>
      <vt:lpstr>2 bedroom  Internal area     93 m²   covered Balkon   32 m²  storage      3 m²  gesamt 128 m²  price            288.200,- €  +VAT                </vt:lpstr>
      <vt:lpstr>2 bedroom  Internal area     93 m²   covered Balkon   32 m²  storage      3 m²  gesamt 128 m²  price            288.200,- €  +VAT                </vt:lpstr>
      <vt:lpstr>2 bedroom  Internal area     97 m²   covered Balkon   38 m²  storage      3 m²  gesamt 138 m²  price           305.400,- €  +VAT                </vt:lpstr>
      <vt:lpstr>2 bedroom  Internal area     97 m²   covered Balkon   38 m²  storage      3 m²  gesamt 138 m²  price           305.400,- €  +VAT                </vt:lpstr>
      <vt:lpstr>2 bedroom  Internal area     93 m²   covered Balkon   32 m²  storage      3 m²  rooftop    60 m²  gesamt 188 m²  price           345.200,- €  + VAT                </vt:lpstr>
      <vt:lpstr>2 bedroom  Internal area     93 m²   covered Balkon   32 m²  storage      3 m²  rooftop    60 m²  gesamt 188 m²  price           345.200,- €  + VAT                </vt:lpstr>
      <vt:lpstr>2 bedroom  Internal area     93 m²   covered Balkon   32 m²  storage      3 m²  rooftop    60 m²  gesamt 188 m²                </vt:lpstr>
      <vt:lpstr>2 bedroom  Internal area      97 m²   covered Balkon   38 m²  storage      3 m²  rooftop    74 m²  gesamt 212 m²  price              375.700 €  +VAT                </vt:lpstr>
      <vt:lpstr>2 bedroom  Internal area      97 m²   covered Balkon   38 m²  storage      3 m²  rooftop    74 m²  gesamt 212 m²  price              375.700 €  +VAT                </vt:lpstr>
      <vt:lpstr>2 bedroom  Internal area      97 m²   covered Balkon   38 m²  storage      3 m²  rooftop    74 m²  gesamt 212 m²                  </vt:lpstr>
      <vt:lpstr> Standardapartment Apartment 101  Apartment102  Apartment 201  Apartment 202  Kaufpreis  ca. 220.000,00 Euro 288.200,00 Euro 305.400,00 Euro 345.000,00 Euro 375.000,00 Euro  Monatliche Miete ca.    1.200,00 Euro     2.000,00 Euro     2.100,00 Euro     2.500,00 Euro     2.750,00 Euro  Jährliche  Miete ca.  14.400,00 Euro   24.000,00 Euro   25.200,00 Euro   30.000,00 Euro   33.000,00 Euro  Rendite ca. 6,5 %  ca. 8,3 %  ca. 8,25 %  ca.  8,69 %  ca. 8,80 %  monatliche Stromkosten  ca. 125,00 Euro  ca. 80,00 Euro  ca. 80,00 Euro  ca. 80,00 Euro  ca. 80,00 Euro  mit PV  Anlage   ca. 0. – 20,00 Euro ca. 0.- 20,00 Euro ca. 0. – 20,00 Euro ca. 0.- 20,00 Euro  jährliche  Ersparnis    zwischen 540,00 – 1260,00 Euro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Gerhard Hehtke</dc:creator>
  <cp:lastModifiedBy>Gerhard Hehtke</cp:lastModifiedBy>
  <cp:revision>152</cp:revision>
  <cp:lastPrinted>2025-01-31T07:42:08Z</cp:lastPrinted>
  <dcterms:created xsi:type="dcterms:W3CDTF">2024-05-07T14:56:23Z</dcterms:created>
  <dcterms:modified xsi:type="dcterms:W3CDTF">2025-01-31T08:14:50Z</dcterms:modified>
</cp:coreProperties>
</file>